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7" r:id="rId2"/>
    <p:sldId id="256" r:id="rId3"/>
    <p:sldId id="258" r:id="rId4"/>
    <p:sldId id="259" r:id="rId5"/>
    <p:sldId id="289" r:id="rId6"/>
    <p:sldId id="290" r:id="rId7"/>
    <p:sldId id="265" r:id="rId8"/>
    <p:sldId id="264" r:id="rId9"/>
    <p:sldId id="261" r:id="rId10"/>
    <p:sldId id="263" r:id="rId11"/>
    <p:sldId id="266" r:id="rId12"/>
    <p:sldId id="267" r:id="rId13"/>
    <p:sldId id="268" r:id="rId14"/>
    <p:sldId id="269" r:id="rId15"/>
    <p:sldId id="273" r:id="rId16"/>
    <p:sldId id="274" r:id="rId17"/>
    <p:sldId id="275" r:id="rId18"/>
    <p:sldId id="276" r:id="rId19"/>
    <p:sldId id="277" r:id="rId20"/>
    <p:sldId id="278" r:id="rId21"/>
    <p:sldId id="271" r:id="rId22"/>
    <p:sldId id="272" r:id="rId23"/>
    <p:sldId id="279" r:id="rId24"/>
    <p:sldId id="280" r:id="rId25"/>
    <p:sldId id="281" r:id="rId26"/>
    <p:sldId id="285" r:id="rId27"/>
    <p:sldId id="286" r:id="rId28"/>
    <p:sldId id="287" r:id="rId29"/>
    <p:sldId id="282" r:id="rId30"/>
    <p:sldId id="291" r:id="rId31"/>
    <p:sldId id="292" r:id="rId32"/>
    <p:sldId id="288" r:id="rId33"/>
    <p:sldId id="283" r:id="rId34"/>
    <p:sldId id="284"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6"/>
    <p:restoredTop sz="94715"/>
  </p:normalViewPr>
  <p:slideViewPr>
    <p:cSldViewPr snapToGrid="0" snapToObjects="1">
      <p:cViewPr>
        <p:scale>
          <a:sx n="112" d="100"/>
          <a:sy n="112" d="100"/>
        </p:scale>
        <p:origin x="592"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D6F174-C609-E248-972D-618056D37D4C}" type="datetimeFigureOut">
              <a:rPr lang="en-US" smtClean="0"/>
              <a:t>3/24/19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92458-5E02-A743-8242-408213DA3296}" type="slidenum">
              <a:rPr lang="en-US" smtClean="0"/>
              <a:t>‹#›</a:t>
            </a:fld>
            <a:endParaRPr lang="en-US"/>
          </a:p>
        </p:txBody>
      </p:sp>
    </p:spTree>
    <p:extLst>
      <p:ext uri="{BB962C8B-B14F-4D97-AF65-F5344CB8AC3E}">
        <p14:creationId xmlns:p14="http://schemas.microsoft.com/office/powerpoint/2010/main" val="1473161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楼嵩</a:t>
            </a:r>
            <a:endParaRPr lang="en-US" dirty="0"/>
          </a:p>
        </p:txBody>
      </p:sp>
      <p:sp>
        <p:nvSpPr>
          <p:cNvPr id="4" name="Slide Number Placeholder 3"/>
          <p:cNvSpPr>
            <a:spLocks noGrp="1"/>
          </p:cNvSpPr>
          <p:nvPr>
            <p:ph type="sldNum" sz="quarter" idx="10"/>
          </p:nvPr>
        </p:nvSpPr>
        <p:spPr/>
        <p:txBody>
          <a:bodyPr/>
          <a:lstStyle/>
          <a:p>
            <a:fld id="{B2B92458-5E02-A743-8242-408213DA3296}" type="slidenum">
              <a:rPr lang="en-US" smtClean="0"/>
              <a:t>1</a:t>
            </a:fld>
            <a:endParaRPr lang="en-US"/>
          </a:p>
        </p:txBody>
      </p:sp>
    </p:spTree>
    <p:extLst>
      <p:ext uri="{BB962C8B-B14F-4D97-AF65-F5344CB8AC3E}">
        <p14:creationId xmlns:p14="http://schemas.microsoft.com/office/powerpoint/2010/main" val="1468445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t>
            </a:r>
            <a:r>
              <a:rPr lang="zh-CN" altLang="en-US" dirty="0" smtClean="0"/>
              <a:t>趋势</a:t>
            </a:r>
            <a:endParaRPr lang="en-US" dirty="0"/>
          </a:p>
        </p:txBody>
      </p:sp>
      <p:sp>
        <p:nvSpPr>
          <p:cNvPr id="4" name="Slide Number Placeholder 3"/>
          <p:cNvSpPr>
            <a:spLocks noGrp="1"/>
          </p:cNvSpPr>
          <p:nvPr>
            <p:ph type="sldNum" sz="quarter" idx="10"/>
          </p:nvPr>
        </p:nvSpPr>
        <p:spPr/>
        <p:txBody>
          <a:bodyPr/>
          <a:lstStyle/>
          <a:p>
            <a:fld id="{B2B92458-5E02-A743-8242-408213DA3296}" type="slidenum">
              <a:rPr lang="en-US" smtClean="0"/>
              <a:t>14</a:t>
            </a:fld>
            <a:endParaRPr lang="en-US"/>
          </a:p>
        </p:txBody>
      </p:sp>
    </p:spTree>
    <p:extLst>
      <p:ext uri="{BB962C8B-B14F-4D97-AF65-F5344CB8AC3E}">
        <p14:creationId xmlns:p14="http://schemas.microsoft.com/office/powerpoint/2010/main" val="156540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密码分析不讲</a:t>
            </a:r>
            <a:endParaRPr lang="en-US" dirty="0"/>
          </a:p>
        </p:txBody>
      </p:sp>
      <p:sp>
        <p:nvSpPr>
          <p:cNvPr id="4" name="Slide Number Placeholder 3"/>
          <p:cNvSpPr>
            <a:spLocks noGrp="1"/>
          </p:cNvSpPr>
          <p:nvPr>
            <p:ph type="sldNum" sz="quarter" idx="10"/>
          </p:nvPr>
        </p:nvSpPr>
        <p:spPr/>
        <p:txBody>
          <a:bodyPr/>
          <a:lstStyle/>
          <a:p>
            <a:fld id="{B2B92458-5E02-A743-8242-408213DA3296}" type="slidenum">
              <a:rPr lang="en-US" smtClean="0"/>
              <a:t>2</a:t>
            </a:fld>
            <a:endParaRPr lang="en-US"/>
          </a:p>
        </p:txBody>
      </p:sp>
    </p:spTree>
    <p:extLst>
      <p:ext uri="{BB962C8B-B14F-4D97-AF65-F5344CB8AC3E}">
        <p14:creationId xmlns:p14="http://schemas.microsoft.com/office/powerpoint/2010/main" val="255991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密码学与区块链的联系</a:t>
            </a:r>
            <a:endParaRPr lang="en-US" dirty="0"/>
          </a:p>
        </p:txBody>
      </p:sp>
      <p:sp>
        <p:nvSpPr>
          <p:cNvPr id="4" name="Slide Number Placeholder 3"/>
          <p:cNvSpPr>
            <a:spLocks noGrp="1"/>
          </p:cNvSpPr>
          <p:nvPr>
            <p:ph type="sldNum" sz="quarter" idx="10"/>
          </p:nvPr>
        </p:nvSpPr>
        <p:spPr/>
        <p:txBody>
          <a:bodyPr/>
          <a:lstStyle/>
          <a:p>
            <a:fld id="{B2B92458-5E02-A743-8242-408213DA3296}" type="slidenum">
              <a:rPr lang="en-US" smtClean="0"/>
              <a:t>3</a:t>
            </a:fld>
            <a:endParaRPr lang="en-US"/>
          </a:p>
        </p:txBody>
      </p:sp>
    </p:spTree>
    <p:extLst>
      <p:ext uri="{BB962C8B-B14F-4D97-AF65-F5344CB8AC3E}">
        <p14:creationId xmlns:p14="http://schemas.microsoft.com/office/powerpoint/2010/main" val="1086649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目录</a:t>
            </a:r>
            <a:endParaRPr lang="en-US" dirty="0"/>
          </a:p>
        </p:txBody>
      </p:sp>
      <p:sp>
        <p:nvSpPr>
          <p:cNvPr id="4" name="Slide Number Placeholder 3"/>
          <p:cNvSpPr>
            <a:spLocks noGrp="1"/>
          </p:cNvSpPr>
          <p:nvPr>
            <p:ph type="sldNum" sz="quarter" idx="10"/>
          </p:nvPr>
        </p:nvSpPr>
        <p:spPr/>
        <p:txBody>
          <a:bodyPr/>
          <a:lstStyle/>
          <a:p>
            <a:fld id="{B2B92458-5E02-A743-8242-408213DA3296}" type="slidenum">
              <a:rPr lang="en-US" smtClean="0"/>
              <a:t>4</a:t>
            </a:fld>
            <a:endParaRPr lang="en-US"/>
          </a:p>
        </p:txBody>
      </p:sp>
    </p:spTree>
    <p:extLst>
      <p:ext uri="{BB962C8B-B14F-4D97-AF65-F5344CB8AC3E}">
        <p14:creationId xmlns:p14="http://schemas.microsoft.com/office/powerpoint/2010/main" val="106353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加密的原理</a:t>
            </a:r>
            <a:endParaRPr lang="en-US" dirty="0"/>
          </a:p>
        </p:txBody>
      </p:sp>
      <p:sp>
        <p:nvSpPr>
          <p:cNvPr id="4" name="Slide Number Placeholder 3"/>
          <p:cNvSpPr>
            <a:spLocks noGrp="1"/>
          </p:cNvSpPr>
          <p:nvPr>
            <p:ph type="sldNum" sz="quarter" idx="10"/>
          </p:nvPr>
        </p:nvSpPr>
        <p:spPr/>
        <p:txBody>
          <a:bodyPr/>
          <a:lstStyle/>
          <a:p>
            <a:fld id="{B2B92458-5E02-A743-8242-408213DA3296}" type="slidenum">
              <a:rPr lang="en-US" smtClean="0"/>
              <a:t>5</a:t>
            </a:fld>
            <a:endParaRPr lang="en-US"/>
          </a:p>
        </p:txBody>
      </p:sp>
    </p:spTree>
    <p:extLst>
      <p:ext uri="{BB962C8B-B14F-4D97-AF65-F5344CB8AC3E}">
        <p14:creationId xmlns:p14="http://schemas.microsoft.com/office/powerpoint/2010/main" val="37019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B92458-5E02-A743-8242-408213DA3296}" type="slidenum">
              <a:rPr lang="en-US" smtClean="0"/>
              <a:t>6</a:t>
            </a:fld>
            <a:endParaRPr lang="en-US"/>
          </a:p>
        </p:txBody>
      </p:sp>
    </p:spTree>
    <p:extLst>
      <p:ext uri="{BB962C8B-B14F-4D97-AF65-F5344CB8AC3E}">
        <p14:creationId xmlns:p14="http://schemas.microsoft.com/office/powerpoint/2010/main" val="1552653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从图灵奖看密码学</a:t>
            </a:r>
            <a:endParaRPr lang="en-US" dirty="0"/>
          </a:p>
        </p:txBody>
      </p:sp>
      <p:sp>
        <p:nvSpPr>
          <p:cNvPr id="4" name="Slide Number Placeholder 3"/>
          <p:cNvSpPr>
            <a:spLocks noGrp="1"/>
          </p:cNvSpPr>
          <p:nvPr>
            <p:ph type="sldNum" sz="quarter" idx="10"/>
          </p:nvPr>
        </p:nvSpPr>
        <p:spPr/>
        <p:txBody>
          <a:bodyPr/>
          <a:lstStyle/>
          <a:p>
            <a:fld id="{B2B92458-5E02-A743-8242-408213DA3296}" type="slidenum">
              <a:rPr lang="en-US" smtClean="0"/>
              <a:t>7</a:t>
            </a:fld>
            <a:endParaRPr lang="en-US"/>
          </a:p>
        </p:txBody>
      </p:sp>
    </p:spTree>
    <p:extLst>
      <p:ext uri="{BB962C8B-B14F-4D97-AF65-F5344CB8AC3E}">
        <p14:creationId xmlns:p14="http://schemas.microsoft.com/office/powerpoint/2010/main" val="614799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B92458-5E02-A743-8242-408213DA3296}" type="slidenum">
              <a:rPr lang="en-US" smtClean="0"/>
              <a:t>8</a:t>
            </a:fld>
            <a:endParaRPr lang="en-US"/>
          </a:p>
        </p:txBody>
      </p:sp>
    </p:spTree>
    <p:extLst>
      <p:ext uri="{BB962C8B-B14F-4D97-AF65-F5344CB8AC3E}">
        <p14:creationId xmlns:p14="http://schemas.microsoft.com/office/powerpoint/2010/main" val="1607725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是否安全？</a:t>
            </a:r>
            <a:endParaRPr lang="en-US" dirty="0"/>
          </a:p>
        </p:txBody>
      </p:sp>
      <p:sp>
        <p:nvSpPr>
          <p:cNvPr id="4" name="Slide Number Placeholder 3"/>
          <p:cNvSpPr>
            <a:spLocks noGrp="1"/>
          </p:cNvSpPr>
          <p:nvPr>
            <p:ph type="sldNum" sz="quarter" idx="10"/>
          </p:nvPr>
        </p:nvSpPr>
        <p:spPr/>
        <p:txBody>
          <a:bodyPr/>
          <a:lstStyle/>
          <a:p>
            <a:fld id="{B2B92458-5E02-A743-8242-408213DA3296}" type="slidenum">
              <a:rPr lang="en-US" smtClean="0"/>
              <a:t>12</a:t>
            </a:fld>
            <a:endParaRPr lang="en-US"/>
          </a:p>
        </p:txBody>
      </p:sp>
    </p:spTree>
    <p:extLst>
      <p:ext uri="{BB962C8B-B14F-4D97-AF65-F5344CB8AC3E}">
        <p14:creationId xmlns:p14="http://schemas.microsoft.com/office/powerpoint/2010/main" val="336177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23D838A-21F4-9942-B23E-522A24FF73E2}" type="datetime11">
              <a:rPr lang="en-US" smtClean="0"/>
              <a:t>18:33:01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51648F-EC96-3A4E-B0FD-FB28A2EBAED4}" type="datetime11">
              <a:rPr lang="en-US" smtClean="0"/>
              <a:t>18:33:01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8CAA29-EBF8-5446-885A-4687563B2AC6}" type="datetime11">
              <a:rPr lang="en-US" smtClean="0"/>
              <a:t>18:33:01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EEA9ED03-F10B-5D46-A53A-009ACC7E61FD}" type="datetime11">
              <a:rPr lang="en-US" smtClean="0"/>
              <a:t>18:33:01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39D594DC-66FD-4E47-9116-26F0469A8453}" type="datetime11">
              <a:rPr lang="en-US" smtClean="0"/>
              <a:t>18:33:01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FEB5B8-0772-C54F-A205-23AAB63090A6}" type="datetime11">
              <a:rPr lang="en-US" smtClean="0"/>
              <a:t>18:33:01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D95F54-E64B-0242-A103-7A42F2A582E7}" type="datetime11">
              <a:rPr lang="en-US" smtClean="0"/>
              <a:t>18:33:01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7C3367-B8EF-DA43-BA01-647408FF739C}" type="datetime11">
              <a:rPr lang="en-US" smtClean="0"/>
              <a:t>18:33:01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83230E-9065-934A-990C-93EF6A4FDAA7}" type="datetime11">
              <a:rPr lang="en-US" smtClean="0"/>
              <a:t>18:33:01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4AC216-4AB9-584B-928B-F4B1A4738205}" type="datetime11">
              <a:rPr lang="en-US" smtClean="0"/>
              <a:t>18:33:01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DAA4F89-DD83-F44A-821B-DA411071009F}" type="datetime11">
              <a:rPr lang="en-US" smtClean="0"/>
              <a:t>18:33:01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AAAAEEA-F0F0-3D44-A624-20D422B82D69}" type="datetime11">
              <a:rPr lang="en-US" smtClean="0"/>
              <a:t>18:33:01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59B5CB8-DD6A-BD41-841E-152E1924F435}" type="datetime11">
              <a:rPr lang="en-US" smtClean="0"/>
              <a:t>18:33:01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17974AB-F728-A749-A2F9-2B3526CF25C7}" type="datetime11">
              <a:rPr lang="en-US" smtClean="0"/>
              <a:t>18:33:01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AD29C1-B50D-5246-883C-1BC2B3C861E5}" type="datetime11">
              <a:rPr lang="en-US" smtClean="0"/>
              <a:t>18:33:01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3FFAB8-BA8D-5A42-BE5B-D0F862B03ACA}" type="datetime11">
              <a:rPr lang="en-US" smtClean="0"/>
              <a:t>18:33:01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5F5CF0E-1BC3-764D-A9C2-BBE17A719E96}" type="datetime11">
              <a:rPr lang="en-US" smtClean="0"/>
              <a:t>18:33:01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94DCFBD-1F3A-3346-9134-3A4EE876D2A2}" type="datetime11">
              <a:rPr lang="en-US" smtClean="0"/>
              <a:t>18:33:01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 Id="rId3" Type="http://schemas.openxmlformats.org/officeDocument/2006/relationships/image" Target="../media/image20.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ook.douban.com/review/9723748/" TargetMode="External"/><Relationship Id="rId3" Type="http://schemas.openxmlformats.org/officeDocument/2006/relationships/hyperlink" Target="https://zhuanlan.zhihu.com/p/5209599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图片 6">
            <a:extLst>
              <a:ext uri="{FF2B5EF4-FFF2-40B4-BE49-F238E27FC236}">
                <a16:creationId xmlns="" xmlns:a16="http://schemas.microsoft.com/office/drawing/2014/main" id="{207CAD1E-E92D-4DAC-A248-363B57BF69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1463040"/>
            <a:ext cx="2056290" cy="2160270"/>
          </a:xfrm>
          <a:prstGeom prst="rect">
            <a:avLst/>
          </a:prstGeom>
        </p:spPr>
      </p:pic>
      <p:sp>
        <p:nvSpPr>
          <p:cNvPr id="7" name="TextBox 6"/>
          <p:cNvSpPr txBox="1"/>
          <p:nvPr/>
        </p:nvSpPr>
        <p:spPr>
          <a:xfrm>
            <a:off x="4268430" y="4297681"/>
            <a:ext cx="4052610" cy="369332"/>
          </a:xfrm>
          <a:prstGeom prst="rect">
            <a:avLst/>
          </a:prstGeom>
          <a:noFill/>
        </p:spPr>
        <p:txBody>
          <a:bodyPr wrap="square" rtlCol="0">
            <a:spAutoFit/>
          </a:bodyPr>
          <a:lstStyle/>
          <a:p>
            <a:r>
              <a:rPr lang="zh-CN" altLang="en-US" dirty="0" smtClean="0">
                <a:solidFill>
                  <a:schemeClr val="bg1"/>
                </a:solidFill>
              </a:rPr>
              <a:t>玉泉例会分享 第一期 </a:t>
            </a:r>
            <a:r>
              <a:rPr lang="en-US" altLang="zh-CN" dirty="0" smtClean="0">
                <a:solidFill>
                  <a:schemeClr val="bg1"/>
                </a:solidFill>
              </a:rPr>
              <a:t>2019-03-24</a:t>
            </a:r>
            <a:endParaRPr lang="en-US" dirty="0">
              <a:solidFill>
                <a:schemeClr val="bg1"/>
              </a:solidFill>
            </a:endParaRPr>
          </a:p>
        </p:txBody>
      </p:sp>
    </p:spTree>
    <p:extLst>
      <p:ext uri="{BB962C8B-B14F-4D97-AF65-F5344CB8AC3E}">
        <p14:creationId xmlns:p14="http://schemas.microsoft.com/office/powerpoint/2010/main" val="15503278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5998" cy="1905000"/>
          </a:xfrm>
        </p:spPr>
        <p:txBody>
          <a:bodyPr>
            <a:normAutofit/>
          </a:bodyPr>
          <a:lstStyle/>
          <a:p>
            <a:r>
              <a:rPr lang="en-US" altLang="zh-CN" sz="2800" dirty="0" smtClean="0"/>
              <a:t>1.2</a:t>
            </a:r>
            <a:r>
              <a:rPr lang="zh-CN" altLang="en-US" sz="2800" dirty="0" smtClean="0"/>
              <a:t> 其他经典加密</a:t>
            </a:r>
            <a:endParaRPr lang="en-US" sz="2800" dirty="0"/>
          </a:p>
        </p:txBody>
      </p:sp>
      <p:sp>
        <p:nvSpPr>
          <p:cNvPr id="11" name="Rectangle 3"/>
          <p:cNvSpPr txBox="1">
            <a:spLocks noChangeArrowheads="1"/>
          </p:cNvSpPr>
          <p:nvPr/>
        </p:nvSpPr>
        <p:spPr>
          <a:xfrm>
            <a:off x="685800" y="1737360"/>
            <a:ext cx="7772400" cy="68580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zh-CN" altLang="en-US" dirty="0" smtClean="0"/>
              <a:t>明文</a:t>
            </a:r>
            <a:r>
              <a:rPr lang="en-US" dirty="0" smtClean="0"/>
              <a:t>: </a:t>
            </a:r>
            <a:r>
              <a:rPr lang="en-US" dirty="0" err="1" smtClean="0">
                <a:solidFill>
                  <a:srgbClr val="FF0000"/>
                </a:solidFill>
                <a:latin typeface="Times-Roman" charset="0"/>
              </a:rPr>
              <a:t>attackxatxdawn</a:t>
            </a:r>
            <a:endParaRPr lang="en-US" dirty="0">
              <a:solidFill>
                <a:srgbClr val="FF0000"/>
              </a:solidFill>
              <a:latin typeface="Times-Roman" charset="0"/>
            </a:endParaRPr>
          </a:p>
        </p:txBody>
      </p:sp>
      <p:pic>
        <p:nvPicPr>
          <p:cNvPr id="12" name="Picture 4" descr="001.jpg                                                        0007DDCBMacintosh HD                   B7464D7A:"/>
          <p:cNvPicPr>
            <a:picLocks noChangeAspect="1" noChangeArrowheads="1"/>
          </p:cNvPicPr>
          <p:nvPr/>
        </p:nvPicPr>
        <p:blipFill>
          <a:blip r:embed="rId2"/>
          <a:srcRect/>
          <a:stretch>
            <a:fillRect/>
          </a:stretch>
        </p:blipFill>
        <p:spPr bwMode="auto">
          <a:xfrm>
            <a:off x="407531" y="2423160"/>
            <a:ext cx="2209800" cy="2117725"/>
          </a:xfrm>
          <a:prstGeom prst="rect">
            <a:avLst/>
          </a:prstGeom>
          <a:noFill/>
          <a:ln w="9525">
            <a:noFill/>
            <a:miter lim="800000"/>
            <a:headEnd/>
            <a:tailEnd/>
          </a:ln>
        </p:spPr>
      </p:pic>
      <p:pic>
        <p:nvPicPr>
          <p:cNvPr id="13" name="Picture 5" descr="002.jpg                                                        0007DDCBMacintosh HD                   B7464D7A:"/>
          <p:cNvPicPr>
            <a:picLocks noChangeAspect="1" noChangeArrowheads="1"/>
          </p:cNvPicPr>
          <p:nvPr/>
        </p:nvPicPr>
        <p:blipFill>
          <a:blip r:embed="rId3"/>
          <a:srcRect/>
          <a:stretch>
            <a:fillRect/>
          </a:stretch>
        </p:blipFill>
        <p:spPr bwMode="auto">
          <a:xfrm>
            <a:off x="3932059" y="2423160"/>
            <a:ext cx="2209800" cy="2117725"/>
          </a:xfrm>
          <a:prstGeom prst="rect">
            <a:avLst/>
          </a:prstGeom>
          <a:noFill/>
          <a:ln w="9525">
            <a:noFill/>
            <a:miter lim="800000"/>
            <a:headEnd/>
            <a:tailEnd/>
          </a:ln>
        </p:spPr>
      </p:pic>
      <p:sp>
        <p:nvSpPr>
          <p:cNvPr id="14" name="Rectangle 6"/>
          <p:cNvSpPr>
            <a:spLocks noChangeArrowheads="1"/>
          </p:cNvSpPr>
          <p:nvPr/>
        </p:nvSpPr>
        <p:spPr bwMode="auto">
          <a:xfrm>
            <a:off x="2721471" y="2865000"/>
            <a:ext cx="1210588" cy="400110"/>
          </a:xfrm>
          <a:prstGeom prst="rect">
            <a:avLst/>
          </a:prstGeom>
          <a:noFill/>
          <a:ln w="9525">
            <a:noFill/>
            <a:miter lim="800000"/>
            <a:headEnd/>
            <a:tailEnd/>
          </a:ln>
        </p:spPr>
        <p:txBody>
          <a:bodyPr wrap="none">
            <a:prstTxWarp prst="textNoShape">
              <a:avLst/>
            </a:prstTxWarp>
            <a:spAutoFit/>
          </a:bodyPr>
          <a:lstStyle/>
          <a:p>
            <a:r>
              <a:rPr lang="zh-CN" altLang="en-US" sz="2000" dirty="0" smtClean="0"/>
              <a:t>矩阵变换</a:t>
            </a:r>
            <a:endParaRPr lang="en-US" dirty="0"/>
          </a:p>
        </p:txBody>
      </p:sp>
      <p:sp>
        <p:nvSpPr>
          <p:cNvPr id="15" name="Rectangle 7"/>
          <p:cNvSpPr>
            <a:spLocks noChangeArrowheads="1"/>
          </p:cNvSpPr>
          <p:nvPr/>
        </p:nvSpPr>
        <p:spPr bwMode="auto">
          <a:xfrm>
            <a:off x="2733040" y="2986722"/>
            <a:ext cx="1187450" cy="1311275"/>
          </a:xfrm>
          <a:prstGeom prst="rect">
            <a:avLst/>
          </a:prstGeom>
          <a:noFill/>
          <a:ln w="9525">
            <a:noFill/>
            <a:miter lim="800000"/>
            <a:headEnd/>
            <a:tailEnd/>
          </a:ln>
        </p:spPr>
        <p:txBody>
          <a:bodyPr>
            <a:prstTxWarp prst="textNoShape">
              <a:avLst/>
            </a:prstTxWarp>
            <a:spAutoFit/>
          </a:bodyPr>
          <a:lstStyle/>
          <a:p>
            <a:r>
              <a:rPr lang="en-US" sz="8000" dirty="0">
                <a:sym typeface="Symbol" charset="2"/>
              </a:rPr>
              <a:t></a:t>
            </a:r>
            <a:endParaRPr lang="en-US" dirty="0"/>
          </a:p>
        </p:txBody>
      </p:sp>
      <p:sp>
        <p:nvSpPr>
          <p:cNvPr id="16" name="Rectangle 9"/>
          <p:cNvSpPr>
            <a:spLocks noChangeArrowheads="1"/>
          </p:cNvSpPr>
          <p:nvPr/>
        </p:nvSpPr>
        <p:spPr bwMode="auto">
          <a:xfrm>
            <a:off x="685800" y="4632960"/>
            <a:ext cx="4235450" cy="430530"/>
          </a:xfrm>
          <a:prstGeom prst="rect">
            <a:avLst/>
          </a:prstGeom>
          <a:noFill/>
          <a:ln w="9525">
            <a:noFill/>
            <a:miter lim="800000"/>
            <a:headEnd/>
            <a:tailEnd/>
          </a:ln>
        </p:spPr>
        <p:txBody>
          <a:bodyPr>
            <a:prstTxWarp prst="textNoShape">
              <a:avLst/>
            </a:prstTxWarp>
          </a:bodyPr>
          <a:lstStyle/>
          <a:p>
            <a:pPr>
              <a:lnSpc>
                <a:spcPct val="90000"/>
              </a:lnSpc>
              <a:spcBef>
                <a:spcPct val="20000"/>
              </a:spcBef>
              <a:buClr>
                <a:schemeClr val="accent2"/>
              </a:buClr>
              <a:buSzPct val="75000"/>
            </a:pPr>
            <a:r>
              <a:rPr lang="zh-CN" altLang="en-US" sz="2000" dirty="0" smtClean="0"/>
              <a:t>密文</a:t>
            </a:r>
            <a:r>
              <a:rPr lang="en-US" sz="2000" dirty="0" smtClean="0"/>
              <a:t>: </a:t>
            </a:r>
            <a:r>
              <a:rPr lang="en-US" sz="2000" dirty="0" err="1">
                <a:solidFill>
                  <a:srgbClr val="FF0000"/>
                </a:solidFill>
                <a:latin typeface="Times-Roman" charset="0"/>
              </a:rPr>
              <a:t>xtawxnattxadakc</a:t>
            </a:r>
            <a:r>
              <a:rPr lang="en-US" sz="2000" dirty="0">
                <a:solidFill>
                  <a:srgbClr val="FF0000"/>
                </a:solidFill>
                <a:latin typeface="Times-Roman" charset="0"/>
              </a:rPr>
              <a:t> </a:t>
            </a:r>
          </a:p>
        </p:txBody>
      </p:sp>
      <p:sp>
        <p:nvSpPr>
          <p:cNvPr id="18" name="TextBox 17"/>
          <p:cNvSpPr txBox="1"/>
          <p:nvPr/>
        </p:nvSpPr>
        <p:spPr>
          <a:xfrm>
            <a:off x="2315210" y="5665847"/>
            <a:ext cx="2606040" cy="369332"/>
          </a:xfrm>
          <a:prstGeom prst="rect">
            <a:avLst/>
          </a:prstGeom>
          <a:noFill/>
        </p:spPr>
        <p:txBody>
          <a:bodyPr wrap="square" rtlCol="0">
            <a:spAutoFit/>
          </a:bodyPr>
          <a:lstStyle/>
          <a:p>
            <a:r>
              <a:rPr lang="zh-CN" altLang="en-US" dirty="0" smtClean="0"/>
              <a:t>双换位密码</a:t>
            </a:r>
            <a:endParaRPr lang="en-US" dirty="0"/>
          </a:p>
        </p:txBody>
      </p:sp>
      <p:pic>
        <p:nvPicPr>
          <p:cNvPr id="20" name="Picture 19"/>
          <p:cNvPicPr>
            <a:picLocks noChangeAspect="1"/>
          </p:cNvPicPr>
          <p:nvPr/>
        </p:nvPicPr>
        <p:blipFill>
          <a:blip r:embed="rId4"/>
          <a:stretch>
            <a:fillRect/>
          </a:stretch>
        </p:blipFill>
        <p:spPr>
          <a:xfrm>
            <a:off x="7182266" y="2668392"/>
            <a:ext cx="4571581" cy="1872493"/>
          </a:xfrm>
          <a:prstGeom prst="rect">
            <a:avLst/>
          </a:prstGeom>
        </p:spPr>
      </p:pic>
      <p:sp>
        <p:nvSpPr>
          <p:cNvPr id="21" name="TextBox 20"/>
          <p:cNvSpPr txBox="1"/>
          <p:nvPr/>
        </p:nvSpPr>
        <p:spPr>
          <a:xfrm>
            <a:off x="7795260" y="5908674"/>
            <a:ext cx="2240280" cy="369332"/>
          </a:xfrm>
          <a:prstGeom prst="rect">
            <a:avLst/>
          </a:prstGeom>
          <a:noFill/>
        </p:spPr>
        <p:txBody>
          <a:bodyPr wrap="square" rtlCol="0">
            <a:spAutoFit/>
          </a:bodyPr>
          <a:lstStyle/>
          <a:p>
            <a:r>
              <a:rPr lang="zh-CN" altLang="en-US" dirty="0"/>
              <a:t>一次性密码本</a:t>
            </a:r>
            <a:r>
              <a:rPr lang="en-US" dirty="0"/>
              <a:t> </a:t>
            </a:r>
          </a:p>
        </p:txBody>
      </p:sp>
      <p:sp>
        <p:nvSpPr>
          <p:cNvPr id="22" name="TextBox 21"/>
          <p:cNvSpPr txBox="1"/>
          <p:nvPr/>
        </p:nvSpPr>
        <p:spPr>
          <a:xfrm>
            <a:off x="9075420" y="2025096"/>
            <a:ext cx="960120" cy="369332"/>
          </a:xfrm>
          <a:prstGeom prst="rect">
            <a:avLst/>
          </a:prstGeom>
          <a:noFill/>
        </p:spPr>
        <p:txBody>
          <a:bodyPr wrap="square" rtlCol="0">
            <a:spAutoFit/>
          </a:bodyPr>
          <a:lstStyle/>
          <a:p>
            <a:r>
              <a:rPr lang="zh-CN" altLang="en-US" dirty="0" smtClean="0"/>
              <a:t>明文</a:t>
            </a:r>
            <a:endParaRPr lang="en-US" dirty="0"/>
          </a:p>
        </p:txBody>
      </p:sp>
      <p:sp>
        <p:nvSpPr>
          <p:cNvPr id="23" name="TextBox 22"/>
          <p:cNvSpPr txBox="1"/>
          <p:nvPr/>
        </p:nvSpPr>
        <p:spPr>
          <a:xfrm>
            <a:off x="9075420" y="4746269"/>
            <a:ext cx="960120" cy="369332"/>
          </a:xfrm>
          <a:prstGeom prst="rect">
            <a:avLst/>
          </a:prstGeom>
          <a:noFill/>
        </p:spPr>
        <p:txBody>
          <a:bodyPr wrap="square" rtlCol="0">
            <a:spAutoFit/>
          </a:bodyPr>
          <a:lstStyle/>
          <a:p>
            <a:r>
              <a:rPr lang="zh-CN" altLang="en-US" dirty="0" smtClean="0"/>
              <a:t>密文</a:t>
            </a:r>
            <a:endParaRPr lang="en-US" dirty="0"/>
          </a:p>
        </p:txBody>
      </p:sp>
    </p:spTree>
    <p:extLst>
      <p:ext uri="{BB962C8B-B14F-4D97-AF65-F5344CB8AC3E}">
        <p14:creationId xmlns:p14="http://schemas.microsoft.com/office/powerpoint/2010/main" val="1008661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226"/>
            <a:ext cx="9905998" cy="1905000"/>
          </a:xfrm>
        </p:spPr>
        <p:txBody>
          <a:bodyPr/>
          <a:lstStyle/>
          <a:p>
            <a:r>
              <a:rPr lang="en-US" altLang="zh-CN" b="1" dirty="0" smtClean="0"/>
              <a:t>2</a:t>
            </a:r>
            <a:r>
              <a:rPr lang="zh-CN" altLang="en-US" b="1" dirty="0" smtClean="0"/>
              <a:t> 对称加密</a:t>
            </a:r>
            <a:endParaRPr lang="en-US" b="1" dirty="0"/>
          </a:p>
        </p:txBody>
      </p:sp>
      <p:sp>
        <p:nvSpPr>
          <p:cNvPr id="3" name="Content Placeholder 2"/>
          <p:cNvSpPr>
            <a:spLocks noGrp="1"/>
          </p:cNvSpPr>
          <p:nvPr>
            <p:ph idx="1"/>
          </p:nvPr>
        </p:nvSpPr>
        <p:spPr>
          <a:xfrm>
            <a:off x="1216344" y="2562749"/>
            <a:ext cx="9905998" cy="3124201"/>
          </a:xfrm>
        </p:spPr>
        <p:txBody>
          <a:bodyPr/>
          <a:lstStyle/>
          <a:p>
            <a:r>
              <a:rPr lang="zh-CN" altLang="en-US" b="1" dirty="0">
                <a:solidFill>
                  <a:schemeClr val="tx1"/>
                </a:solidFill>
                <a:effectLst/>
              </a:rPr>
              <a:t>现代对称加密技术</a:t>
            </a:r>
            <a:r>
              <a:rPr lang="zh-CN" altLang="en-US" dirty="0">
                <a:effectLst/>
              </a:rPr>
              <a:t>分为</a:t>
            </a:r>
            <a:r>
              <a:rPr lang="zh-CN" altLang="en-US" b="1" dirty="0">
                <a:solidFill>
                  <a:schemeClr val="tx1">
                    <a:lumMod val="95000"/>
                  </a:schemeClr>
                </a:solidFill>
                <a:effectLst/>
              </a:rPr>
              <a:t>流密码加密</a:t>
            </a:r>
            <a:r>
              <a:rPr lang="zh-CN" altLang="en-US" dirty="0">
                <a:effectLst/>
              </a:rPr>
              <a:t>和</a:t>
            </a:r>
            <a:r>
              <a:rPr lang="zh-CN" altLang="en-US" b="1" dirty="0">
                <a:solidFill>
                  <a:schemeClr val="tx1">
                    <a:lumMod val="95000"/>
                  </a:schemeClr>
                </a:solidFill>
                <a:effectLst/>
              </a:rPr>
              <a:t>分组密码加密</a:t>
            </a:r>
            <a:r>
              <a:rPr lang="zh-CN" altLang="en-US" dirty="0">
                <a:effectLst/>
              </a:rPr>
              <a:t>。</a:t>
            </a:r>
            <a:r>
              <a:rPr lang="zh-CN" altLang="en-US" dirty="0">
                <a:solidFill>
                  <a:schemeClr val="tx1">
                    <a:lumMod val="50000"/>
                  </a:schemeClr>
                </a:solidFill>
                <a:effectLst/>
              </a:rPr>
              <a:t>虽然流密码在二战之后相当长的时间里占据主流地位，但是今天分组密码绝对是对称加密领域的王者。分组密码技术相对而言更容易优化以便软件实现，而流密码技术往往通过硬件实现以获得最优的性能</a:t>
            </a:r>
            <a:r>
              <a:rPr lang="zh-CN" altLang="en-US" dirty="0" smtClean="0">
                <a:solidFill>
                  <a:schemeClr val="tx1">
                    <a:lumMod val="50000"/>
                  </a:schemeClr>
                </a:solidFill>
                <a:effectLst/>
              </a:rPr>
              <a:t>。</a:t>
            </a:r>
            <a:endParaRPr lang="en-US" altLang="zh-CN" dirty="0" smtClean="0">
              <a:solidFill>
                <a:schemeClr val="tx1">
                  <a:lumMod val="50000"/>
                </a:schemeClr>
              </a:solidFill>
              <a:effectLst/>
            </a:endParaRPr>
          </a:p>
          <a:p>
            <a:r>
              <a:rPr lang="zh-CN" altLang="en-US" b="1" dirty="0">
                <a:solidFill>
                  <a:schemeClr val="tx1">
                    <a:lumMod val="95000"/>
                  </a:schemeClr>
                </a:solidFill>
                <a:effectLst/>
              </a:rPr>
              <a:t>任何可以通过对称加密完成加密任务都可以用非对称加密来完成</a:t>
            </a:r>
            <a:r>
              <a:rPr lang="zh-CN" altLang="en-US" dirty="0" smtClean="0">
                <a:effectLst/>
              </a:rPr>
              <a:t>。</a:t>
            </a:r>
            <a:r>
              <a:rPr lang="zh-CN" altLang="en-US" dirty="0">
                <a:effectLst/>
              </a:rPr>
              <a:t>而且非对称加密还能完成一些对称加密无法实现的任务。</a:t>
            </a:r>
            <a:r>
              <a:rPr lang="en-US" dirty="0">
                <a:effectLst/>
              </a:rPr>
              <a:t> </a:t>
            </a:r>
          </a:p>
          <a:p>
            <a:endParaRPr lang="en-US" dirty="0"/>
          </a:p>
        </p:txBody>
      </p:sp>
      <p:sp>
        <p:nvSpPr>
          <p:cNvPr id="4" name="TextBox 3"/>
          <p:cNvSpPr txBox="1"/>
          <p:nvPr/>
        </p:nvSpPr>
        <p:spPr>
          <a:xfrm>
            <a:off x="1441132" y="5326528"/>
            <a:ext cx="9681210" cy="646331"/>
          </a:xfrm>
          <a:prstGeom prst="rect">
            <a:avLst/>
          </a:prstGeom>
          <a:noFill/>
        </p:spPr>
        <p:txBody>
          <a:bodyPr wrap="square" rtlCol="0">
            <a:spAutoFit/>
          </a:bodyPr>
          <a:lstStyle/>
          <a:p>
            <a:r>
              <a:rPr lang="zh-CN" altLang="en-US" dirty="0"/>
              <a:t>那为什么不使用非对称加密来完成所有的加密任务呢</a:t>
            </a:r>
            <a:r>
              <a:rPr lang="zh-CN" altLang="en-US" dirty="0" smtClean="0"/>
              <a:t>？</a:t>
            </a:r>
            <a:endParaRPr lang="en-US" altLang="zh-CN" dirty="0" smtClean="0"/>
          </a:p>
          <a:p>
            <a:endParaRPr lang="en-US" altLang="zh-CN" dirty="0" smtClean="0"/>
          </a:p>
        </p:txBody>
      </p:sp>
      <p:sp>
        <p:nvSpPr>
          <p:cNvPr id="5" name="Rectangle 4"/>
          <p:cNvSpPr>
            <a:spLocks noChangeArrowheads="1"/>
          </p:cNvSpPr>
          <p:nvPr/>
        </p:nvSpPr>
        <p:spPr bwMode="auto">
          <a:xfrm>
            <a:off x="3345180" y="1695450"/>
            <a:ext cx="1143000" cy="609600"/>
          </a:xfrm>
          <a:prstGeom prst="rect">
            <a:avLst/>
          </a:prstGeom>
          <a:solidFill>
            <a:schemeClr val="tx2">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6" name="Rectangle 5"/>
          <p:cNvSpPr>
            <a:spLocks noChangeArrowheads="1"/>
          </p:cNvSpPr>
          <p:nvPr/>
        </p:nvSpPr>
        <p:spPr bwMode="auto">
          <a:xfrm>
            <a:off x="7042388" y="1695450"/>
            <a:ext cx="1219200" cy="609600"/>
          </a:xfrm>
          <a:prstGeom prst="rect">
            <a:avLst/>
          </a:prstGeom>
          <a:solidFill>
            <a:schemeClr val="tx2">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 name="Rectangle 6"/>
          <p:cNvSpPr>
            <a:spLocks noChangeArrowheads="1"/>
          </p:cNvSpPr>
          <p:nvPr/>
        </p:nvSpPr>
        <p:spPr bwMode="auto">
          <a:xfrm>
            <a:off x="1709261" y="1842607"/>
            <a:ext cx="1295400" cy="400110"/>
          </a:xfrm>
          <a:prstGeom prst="rect">
            <a:avLst/>
          </a:prstGeom>
          <a:noFill/>
          <a:ln w="9525">
            <a:noFill/>
            <a:miter lim="800000"/>
            <a:headEnd/>
            <a:tailEnd/>
          </a:ln>
        </p:spPr>
        <p:txBody>
          <a:bodyPr>
            <a:prstTxWarp prst="textNoShape">
              <a:avLst/>
            </a:prstTxWarp>
            <a:spAutoFit/>
          </a:bodyPr>
          <a:lstStyle/>
          <a:p>
            <a:r>
              <a:rPr lang="zh-CN" altLang="en-US" sz="2000" dirty="0" smtClean="0"/>
              <a:t>明文</a:t>
            </a:r>
            <a:endParaRPr lang="en-US" sz="2000" dirty="0"/>
          </a:p>
        </p:txBody>
      </p:sp>
      <p:sp>
        <p:nvSpPr>
          <p:cNvPr id="8" name="Rectangle 8"/>
          <p:cNvSpPr>
            <a:spLocks noChangeArrowheads="1"/>
          </p:cNvSpPr>
          <p:nvPr/>
        </p:nvSpPr>
        <p:spPr bwMode="auto">
          <a:xfrm>
            <a:off x="7307580" y="400050"/>
            <a:ext cx="838200" cy="369332"/>
          </a:xfrm>
          <a:prstGeom prst="rect">
            <a:avLst/>
          </a:prstGeom>
          <a:noFill/>
          <a:ln w="9525">
            <a:noFill/>
            <a:miter lim="800000"/>
            <a:headEnd/>
            <a:tailEnd/>
          </a:ln>
        </p:spPr>
        <p:txBody>
          <a:bodyPr>
            <a:prstTxWarp prst="textNoShape">
              <a:avLst/>
            </a:prstTxWarp>
            <a:spAutoFit/>
          </a:bodyPr>
          <a:lstStyle/>
          <a:p>
            <a:r>
              <a:rPr lang="zh-CN" altLang="en-US" dirty="0" smtClean="0"/>
              <a:t>密钥</a:t>
            </a:r>
            <a:r>
              <a:rPr lang="en-US" altLang="zh-CN" dirty="0" smtClean="0"/>
              <a:t>2</a:t>
            </a:r>
            <a:endParaRPr lang="en-US" dirty="0"/>
          </a:p>
        </p:txBody>
      </p:sp>
      <p:sp>
        <p:nvSpPr>
          <p:cNvPr id="9" name="Rectangle 9"/>
          <p:cNvSpPr>
            <a:spLocks noChangeArrowheads="1"/>
          </p:cNvSpPr>
          <p:nvPr/>
        </p:nvSpPr>
        <p:spPr bwMode="auto">
          <a:xfrm>
            <a:off x="3649980" y="415925"/>
            <a:ext cx="819150" cy="369332"/>
          </a:xfrm>
          <a:prstGeom prst="rect">
            <a:avLst/>
          </a:prstGeom>
          <a:noFill/>
          <a:ln w="9525">
            <a:noFill/>
            <a:miter lim="800000"/>
            <a:headEnd/>
            <a:tailEnd/>
          </a:ln>
        </p:spPr>
        <p:txBody>
          <a:bodyPr>
            <a:prstTxWarp prst="textNoShape">
              <a:avLst/>
            </a:prstTxWarp>
            <a:spAutoFit/>
          </a:bodyPr>
          <a:lstStyle/>
          <a:p>
            <a:r>
              <a:rPr lang="zh-CN" altLang="en-US" dirty="0" smtClean="0"/>
              <a:t>密钥</a:t>
            </a:r>
            <a:r>
              <a:rPr lang="en-US" altLang="zh-CN" dirty="0" smtClean="0"/>
              <a:t>1</a:t>
            </a:r>
            <a:endParaRPr lang="en-US" dirty="0"/>
          </a:p>
        </p:txBody>
      </p:sp>
      <p:sp>
        <p:nvSpPr>
          <p:cNvPr id="10" name="Rectangle 10"/>
          <p:cNvSpPr>
            <a:spLocks noChangeArrowheads="1"/>
          </p:cNvSpPr>
          <p:nvPr/>
        </p:nvSpPr>
        <p:spPr bwMode="auto">
          <a:xfrm>
            <a:off x="9060180" y="1771650"/>
            <a:ext cx="1295400" cy="400110"/>
          </a:xfrm>
          <a:prstGeom prst="rect">
            <a:avLst/>
          </a:prstGeom>
          <a:noFill/>
          <a:ln w="9525">
            <a:noFill/>
            <a:miter lim="800000"/>
            <a:headEnd/>
            <a:tailEnd/>
          </a:ln>
        </p:spPr>
        <p:txBody>
          <a:bodyPr>
            <a:prstTxWarp prst="textNoShape">
              <a:avLst/>
            </a:prstTxWarp>
            <a:spAutoFit/>
          </a:bodyPr>
          <a:lstStyle/>
          <a:p>
            <a:r>
              <a:rPr lang="zh-CN" altLang="en-US" sz="2000" dirty="0" smtClean="0"/>
              <a:t>明文</a:t>
            </a:r>
            <a:endParaRPr lang="en-US" sz="2000" dirty="0"/>
          </a:p>
        </p:txBody>
      </p:sp>
      <p:sp>
        <p:nvSpPr>
          <p:cNvPr id="11" name="Rectangle 11"/>
          <p:cNvSpPr>
            <a:spLocks noChangeArrowheads="1"/>
          </p:cNvSpPr>
          <p:nvPr/>
        </p:nvSpPr>
        <p:spPr bwMode="auto">
          <a:xfrm>
            <a:off x="5337493" y="2265362"/>
            <a:ext cx="1524000" cy="400110"/>
          </a:xfrm>
          <a:prstGeom prst="rect">
            <a:avLst/>
          </a:prstGeom>
          <a:noFill/>
          <a:ln w="9525">
            <a:noFill/>
            <a:miter lim="800000"/>
            <a:headEnd/>
            <a:tailEnd/>
          </a:ln>
        </p:spPr>
        <p:txBody>
          <a:bodyPr>
            <a:prstTxWarp prst="textNoShape">
              <a:avLst/>
            </a:prstTxWarp>
            <a:spAutoFit/>
          </a:bodyPr>
          <a:lstStyle/>
          <a:p>
            <a:r>
              <a:rPr lang="zh-CN" altLang="en-US" sz="2000" dirty="0" smtClean="0"/>
              <a:t>密文</a:t>
            </a:r>
            <a:endParaRPr lang="en-US" sz="2000" dirty="0"/>
          </a:p>
        </p:txBody>
      </p:sp>
      <p:sp>
        <p:nvSpPr>
          <p:cNvPr id="12" name="Line 12"/>
          <p:cNvSpPr>
            <a:spLocks noChangeShapeType="1"/>
          </p:cNvSpPr>
          <p:nvPr/>
        </p:nvSpPr>
        <p:spPr bwMode="auto">
          <a:xfrm>
            <a:off x="2506980" y="2000250"/>
            <a:ext cx="8382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3" name="Line 22"/>
          <p:cNvSpPr>
            <a:spLocks noChangeShapeType="1"/>
          </p:cNvSpPr>
          <p:nvPr/>
        </p:nvSpPr>
        <p:spPr bwMode="auto">
          <a:xfrm>
            <a:off x="8258493" y="2000250"/>
            <a:ext cx="8382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4" name="Line 23"/>
          <p:cNvSpPr>
            <a:spLocks noChangeShapeType="1"/>
          </p:cNvSpPr>
          <p:nvPr/>
        </p:nvSpPr>
        <p:spPr bwMode="auto">
          <a:xfrm>
            <a:off x="3954780" y="857250"/>
            <a:ext cx="0" cy="838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5" name="Line 24"/>
          <p:cNvSpPr>
            <a:spLocks noChangeShapeType="1"/>
          </p:cNvSpPr>
          <p:nvPr/>
        </p:nvSpPr>
        <p:spPr bwMode="auto">
          <a:xfrm>
            <a:off x="7612380" y="857250"/>
            <a:ext cx="0" cy="838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6" name="Rectangle 26"/>
          <p:cNvSpPr>
            <a:spLocks noChangeArrowheads="1"/>
          </p:cNvSpPr>
          <p:nvPr/>
        </p:nvSpPr>
        <p:spPr bwMode="auto">
          <a:xfrm>
            <a:off x="3540046" y="1782763"/>
            <a:ext cx="697627" cy="400110"/>
          </a:xfrm>
          <a:prstGeom prst="rect">
            <a:avLst/>
          </a:prstGeom>
          <a:noFill/>
          <a:ln w="9525">
            <a:noFill/>
            <a:miter lim="800000"/>
            <a:headEnd/>
            <a:tailEnd/>
          </a:ln>
        </p:spPr>
        <p:txBody>
          <a:bodyPr wrap="none">
            <a:prstTxWarp prst="textNoShape">
              <a:avLst/>
            </a:prstTxWarp>
            <a:spAutoFit/>
          </a:bodyPr>
          <a:lstStyle/>
          <a:p>
            <a:r>
              <a:rPr lang="zh-CN" altLang="en-US" sz="2000" dirty="0" smtClean="0"/>
              <a:t>加密</a:t>
            </a:r>
            <a:endParaRPr lang="en-US" sz="2000" dirty="0"/>
          </a:p>
        </p:txBody>
      </p:sp>
      <p:sp>
        <p:nvSpPr>
          <p:cNvPr id="17" name="Rectangle 27"/>
          <p:cNvSpPr>
            <a:spLocks noChangeArrowheads="1"/>
          </p:cNvSpPr>
          <p:nvPr/>
        </p:nvSpPr>
        <p:spPr bwMode="auto">
          <a:xfrm>
            <a:off x="7294247" y="1794193"/>
            <a:ext cx="697627" cy="400110"/>
          </a:xfrm>
          <a:prstGeom prst="rect">
            <a:avLst/>
          </a:prstGeom>
          <a:noFill/>
          <a:ln w="9525">
            <a:noFill/>
            <a:miter lim="800000"/>
            <a:headEnd/>
            <a:tailEnd/>
          </a:ln>
        </p:spPr>
        <p:txBody>
          <a:bodyPr wrap="none">
            <a:prstTxWarp prst="textNoShape">
              <a:avLst/>
            </a:prstTxWarp>
            <a:spAutoFit/>
          </a:bodyPr>
          <a:lstStyle/>
          <a:p>
            <a:r>
              <a:rPr lang="zh-CN" altLang="en-US" sz="2000" dirty="0" smtClean="0"/>
              <a:t>解密</a:t>
            </a:r>
            <a:endParaRPr lang="en-US" sz="2000" dirty="0"/>
          </a:p>
        </p:txBody>
      </p:sp>
      <p:sp>
        <p:nvSpPr>
          <p:cNvPr id="18" name="Line 31"/>
          <p:cNvSpPr>
            <a:spLocks noChangeShapeType="1"/>
          </p:cNvSpPr>
          <p:nvPr/>
        </p:nvSpPr>
        <p:spPr bwMode="auto">
          <a:xfrm>
            <a:off x="4488180" y="2000250"/>
            <a:ext cx="3810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 name="Line 32"/>
          <p:cNvSpPr>
            <a:spLocks noChangeShapeType="1"/>
          </p:cNvSpPr>
          <p:nvPr/>
        </p:nvSpPr>
        <p:spPr bwMode="auto">
          <a:xfrm flipV="1">
            <a:off x="6658293" y="2000250"/>
            <a:ext cx="3810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0" name="Line 33"/>
          <p:cNvSpPr>
            <a:spLocks noChangeShapeType="1"/>
          </p:cNvSpPr>
          <p:nvPr/>
        </p:nvSpPr>
        <p:spPr bwMode="auto">
          <a:xfrm flipV="1">
            <a:off x="4869180" y="192405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1" name="Line 34"/>
          <p:cNvSpPr>
            <a:spLocks noChangeShapeType="1"/>
          </p:cNvSpPr>
          <p:nvPr/>
        </p:nvSpPr>
        <p:spPr bwMode="auto">
          <a:xfrm flipV="1">
            <a:off x="5461318" y="192405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2" name="Line 35"/>
          <p:cNvSpPr>
            <a:spLocks noChangeShapeType="1"/>
          </p:cNvSpPr>
          <p:nvPr/>
        </p:nvSpPr>
        <p:spPr bwMode="auto">
          <a:xfrm flipV="1">
            <a:off x="6074093" y="1925638"/>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3" name="Line 36"/>
          <p:cNvSpPr>
            <a:spLocks noChangeShapeType="1"/>
          </p:cNvSpPr>
          <p:nvPr/>
        </p:nvSpPr>
        <p:spPr bwMode="auto">
          <a:xfrm>
            <a:off x="5169218" y="194310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4" name="Line 37"/>
          <p:cNvSpPr>
            <a:spLocks noChangeShapeType="1"/>
          </p:cNvSpPr>
          <p:nvPr/>
        </p:nvSpPr>
        <p:spPr bwMode="auto">
          <a:xfrm>
            <a:off x="5762943" y="194310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5" name="Line 38"/>
          <p:cNvSpPr>
            <a:spLocks noChangeShapeType="1"/>
          </p:cNvSpPr>
          <p:nvPr/>
        </p:nvSpPr>
        <p:spPr bwMode="auto">
          <a:xfrm>
            <a:off x="6375718" y="194310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9" name="Rectangle 28"/>
          <p:cNvSpPr/>
          <p:nvPr/>
        </p:nvSpPr>
        <p:spPr>
          <a:xfrm>
            <a:off x="1418473" y="5867794"/>
            <a:ext cx="6096000" cy="923330"/>
          </a:xfrm>
          <a:prstGeom prst="rect">
            <a:avLst/>
          </a:prstGeom>
        </p:spPr>
        <p:txBody>
          <a:bodyPr>
            <a:spAutoFit/>
          </a:bodyPr>
          <a:lstStyle/>
          <a:p>
            <a:r>
              <a:rPr lang="zh-CN" altLang="en-US" dirty="0"/>
              <a:t>主要的原因是性能问题。对称加密相比于非对称加密在速度上的优势是数量级上的。</a:t>
            </a:r>
            <a:endParaRPr lang="en-US" dirty="0"/>
          </a:p>
          <a:p>
            <a:endParaRPr lang="en-US" dirty="0"/>
          </a:p>
        </p:txBody>
      </p:sp>
    </p:spTree>
    <p:extLst>
      <p:ext uri="{BB962C8B-B14F-4D97-AF65-F5344CB8AC3E}">
        <p14:creationId xmlns:p14="http://schemas.microsoft.com/office/powerpoint/2010/main" val="138368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5998" cy="1905000"/>
          </a:xfrm>
        </p:spPr>
        <p:txBody>
          <a:bodyPr>
            <a:normAutofit/>
          </a:bodyPr>
          <a:lstStyle/>
          <a:p>
            <a:r>
              <a:rPr lang="en-US" altLang="zh-CN" sz="2800" dirty="0" smtClean="0"/>
              <a:t>2.1</a:t>
            </a:r>
            <a:r>
              <a:rPr lang="zh-CN" altLang="en-US" sz="2800" dirty="0" smtClean="0"/>
              <a:t> 流密码</a:t>
            </a:r>
            <a:endParaRPr lang="en-US" sz="2800" dirty="0"/>
          </a:p>
        </p:txBody>
      </p:sp>
      <p:sp>
        <p:nvSpPr>
          <p:cNvPr id="3" name="Content Placeholder 2"/>
          <p:cNvSpPr>
            <a:spLocks noGrp="1"/>
          </p:cNvSpPr>
          <p:nvPr>
            <p:ph idx="1"/>
          </p:nvPr>
        </p:nvSpPr>
        <p:spPr/>
        <p:txBody>
          <a:bodyPr>
            <a:normAutofit fontScale="92500" lnSpcReduction="10000"/>
          </a:bodyPr>
          <a:lstStyle/>
          <a:p>
            <a:r>
              <a:rPr lang="zh-CN" altLang="en-US" dirty="0" smtClean="0">
                <a:effectLst/>
              </a:rPr>
              <a:t>加密过程：一</a:t>
            </a:r>
            <a:r>
              <a:rPr lang="zh-CN" altLang="en-US" dirty="0">
                <a:effectLst/>
              </a:rPr>
              <a:t>个有限长度的密钥</a:t>
            </a:r>
            <a:r>
              <a:rPr lang="en-US" dirty="0">
                <a:effectLst/>
              </a:rPr>
              <a:t>K</a:t>
            </a:r>
            <a:r>
              <a:rPr lang="zh-CN" altLang="en-US" dirty="0">
                <a:effectLst/>
              </a:rPr>
              <a:t>，生成和明文长度一样的密钥流</a:t>
            </a:r>
            <a:r>
              <a:rPr lang="en-US" dirty="0">
                <a:effectLst/>
              </a:rPr>
              <a:t>S</a:t>
            </a:r>
            <a:r>
              <a:rPr lang="zh-CN" altLang="en-US" dirty="0">
                <a:effectLst/>
              </a:rPr>
              <a:t>，</a:t>
            </a:r>
            <a:r>
              <a:rPr lang="en-US" dirty="0">
                <a:effectLst/>
              </a:rPr>
              <a:t>S</a:t>
            </a:r>
            <a:r>
              <a:rPr lang="zh-CN" altLang="en-US" dirty="0">
                <a:effectLst/>
              </a:rPr>
              <a:t>和明文</a:t>
            </a:r>
            <a:r>
              <a:rPr lang="en-US" dirty="0">
                <a:effectLst/>
              </a:rPr>
              <a:t>P</a:t>
            </a:r>
            <a:r>
              <a:rPr lang="zh-CN" altLang="en-US" dirty="0">
                <a:effectLst/>
              </a:rPr>
              <a:t>异或生成密文</a:t>
            </a:r>
            <a:r>
              <a:rPr lang="en-US" dirty="0">
                <a:effectLst/>
              </a:rPr>
              <a:t>C</a:t>
            </a:r>
            <a:r>
              <a:rPr lang="zh-CN" altLang="en-US" dirty="0">
                <a:effectLst/>
              </a:rPr>
              <a:t>。解密的话使用相反的</a:t>
            </a:r>
            <a:r>
              <a:rPr lang="zh-CN" altLang="en-US" dirty="0" smtClean="0">
                <a:effectLst/>
              </a:rPr>
              <a:t>步骤</a:t>
            </a:r>
            <a:r>
              <a:rPr lang="en-US" altLang="zh-CN" dirty="0" smtClean="0">
                <a:effectLst/>
              </a:rPr>
              <a:t>.</a:t>
            </a:r>
          </a:p>
          <a:p>
            <a:pPr marL="0" indent="0">
              <a:buNone/>
            </a:pPr>
            <a:r>
              <a:rPr lang="en-US" b="1" dirty="0" smtClean="0">
                <a:effectLst/>
              </a:rPr>
              <a:t>A5/1</a:t>
            </a:r>
            <a:endParaRPr lang="en-US" b="1" dirty="0">
              <a:effectLst/>
            </a:endParaRPr>
          </a:p>
          <a:p>
            <a:r>
              <a:rPr lang="en-US" dirty="0">
                <a:effectLst/>
              </a:rPr>
              <a:t>	</a:t>
            </a:r>
            <a:r>
              <a:rPr lang="zh-CN" altLang="en-US" dirty="0">
                <a:effectLst/>
              </a:rPr>
              <a:t>基于硬件。应用于</a:t>
            </a:r>
            <a:r>
              <a:rPr lang="en-US" dirty="0">
                <a:effectLst/>
              </a:rPr>
              <a:t>GSM</a:t>
            </a:r>
            <a:r>
              <a:rPr lang="zh-CN" altLang="en-US" dirty="0">
                <a:effectLst/>
              </a:rPr>
              <a:t>无线通信网络的空中接口消息加密。</a:t>
            </a:r>
            <a:endParaRPr lang="en-US" dirty="0">
              <a:effectLst/>
            </a:endParaRPr>
          </a:p>
          <a:p>
            <a:r>
              <a:rPr lang="en-US" dirty="0">
                <a:effectLst/>
              </a:rPr>
              <a:t>	</a:t>
            </a:r>
            <a:r>
              <a:rPr lang="zh-CN" altLang="en-US" dirty="0">
                <a:effectLst/>
              </a:rPr>
              <a:t>使用到了移位寄存器。每步生成一个密钥位。</a:t>
            </a:r>
            <a:endParaRPr lang="en-US" dirty="0">
              <a:effectLst/>
            </a:endParaRPr>
          </a:p>
          <a:p>
            <a:pPr marL="0" indent="0">
              <a:buNone/>
            </a:pPr>
            <a:r>
              <a:rPr lang="en-US" b="1" dirty="0" smtClean="0">
                <a:effectLst/>
              </a:rPr>
              <a:t>RC4</a:t>
            </a:r>
            <a:endParaRPr lang="en-US" b="1" dirty="0">
              <a:effectLst/>
            </a:endParaRPr>
          </a:p>
          <a:p>
            <a:r>
              <a:rPr lang="en-US" dirty="0">
                <a:effectLst/>
              </a:rPr>
              <a:t>	</a:t>
            </a:r>
            <a:r>
              <a:rPr lang="zh-CN" altLang="en-US" dirty="0">
                <a:effectLst/>
              </a:rPr>
              <a:t>应用于</a:t>
            </a:r>
            <a:r>
              <a:rPr lang="en-US" b="1" dirty="0">
                <a:effectLst/>
              </a:rPr>
              <a:t>SSL</a:t>
            </a:r>
            <a:r>
              <a:rPr lang="zh-CN" altLang="en-US" b="1" dirty="0">
                <a:effectLst/>
              </a:rPr>
              <a:t>协议</a:t>
            </a:r>
            <a:r>
              <a:rPr lang="zh-CN" altLang="en-US" dirty="0">
                <a:effectLst/>
              </a:rPr>
              <a:t>和</a:t>
            </a:r>
            <a:r>
              <a:rPr lang="en-US" b="1" dirty="0">
                <a:effectLst/>
              </a:rPr>
              <a:t>WEP</a:t>
            </a:r>
            <a:r>
              <a:rPr lang="zh-CN" altLang="en-US" b="1" dirty="0">
                <a:effectLst/>
              </a:rPr>
              <a:t>协议</a:t>
            </a:r>
            <a:r>
              <a:rPr lang="zh-CN" altLang="en-US" dirty="0">
                <a:effectLst/>
              </a:rPr>
              <a:t>。</a:t>
            </a:r>
            <a:endParaRPr lang="en-US" dirty="0">
              <a:effectLst/>
            </a:endParaRPr>
          </a:p>
          <a:p>
            <a:r>
              <a:rPr lang="en-US" dirty="0">
                <a:effectLst/>
              </a:rPr>
              <a:t>	</a:t>
            </a:r>
            <a:r>
              <a:rPr lang="zh-CN" altLang="en-US" dirty="0">
                <a:effectLst/>
              </a:rPr>
              <a:t>每步生成一个密钥字节。去除前</a:t>
            </a:r>
            <a:r>
              <a:rPr lang="en-US" dirty="0">
                <a:effectLst/>
              </a:rPr>
              <a:t>256</a:t>
            </a:r>
            <a:r>
              <a:rPr lang="zh-CN" altLang="en-US" dirty="0">
                <a:effectLst/>
              </a:rPr>
              <a:t>个生成的密钥字节。</a:t>
            </a:r>
            <a:endParaRPr lang="en-US" dirty="0">
              <a:effectLst/>
            </a:endParaRPr>
          </a:p>
          <a:p>
            <a:endParaRPr lang="en-US" dirty="0"/>
          </a:p>
        </p:txBody>
      </p:sp>
    </p:spTree>
    <p:extLst>
      <p:ext uri="{BB962C8B-B14F-4D97-AF65-F5344CB8AC3E}">
        <p14:creationId xmlns:p14="http://schemas.microsoft.com/office/powerpoint/2010/main" val="14249137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5998" cy="1905000"/>
          </a:xfrm>
        </p:spPr>
        <p:txBody>
          <a:bodyPr>
            <a:normAutofit/>
          </a:bodyPr>
          <a:lstStyle/>
          <a:p>
            <a:r>
              <a:rPr lang="en-US" altLang="zh-CN" sz="2800" dirty="0" smtClean="0"/>
              <a:t>2.2</a:t>
            </a:r>
            <a:r>
              <a:rPr lang="zh-CN" altLang="en-US" sz="2800" dirty="0" smtClean="0"/>
              <a:t> 分组密码</a:t>
            </a:r>
            <a:endParaRPr lang="en-US" sz="2800" dirty="0"/>
          </a:p>
        </p:txBody>
      </p:sp>
      <p:sp>
        <p:nvSpPr>
          <p:cNvPr id="3" name="Content Placeholder 2"/>
          <p:cNvSpPr>
            <a:spLocks noGrp="1"/>
          </p:cNvSpPr>
          <p:nvPr>
            <p:ph idx="1"/>
          </p:nvPr>
        </p:nvSpPr>
        <p:spPr>
          <a:xfrm>
            <a:off x="1038543" y="1905000"/>
            <a:ext cx="9905998" cy="3124201"/>
          </a:xfrm>
        </p:spPr>
        <p:txBody>
          <a:bodyPr/>
          <a:lstStyle/>
          <a:p>
            <a:r>
              <a:rPr lang="zh-CN" altLang="en-US" dirty="0">
                <a:effectLst/>
              </a:rPr>
              <a:t>迭代计算的分组加密方案将明文分割成固定长度的</a:t>
            </a:r>
            <a:r>
              <a:rPr lang="zh-CN" altLang="en-US" dirty="0" smtClean="0">
                <a:effectLst/>
              </a:rPr>
              <a:t>分组。每个分组明文通过</a:t>
            </a:r>
            <a:r>
              <a:rPr lang="zh-CN" altLang="en-US" dirty="0" smtClean="0">
                <a:solidFill>
                  <a:schemeClr val="tx1"/>
                </a:solidFill>
                <a:effectLst/>
              </a:rPr>
              <a:t>密钥</a:t>
            </a:r>
            <a:r>
              <a:rPr lang="en-US" altLang="zh-CN" dirty="0" smtClean="0">
                <a:solidFill>
                  <a:schemeClr val="tx1"/>
                </a:solidFill>
                <a:effectLst/>
              </a:rPr>
              <a:t>k</a:t>
            </a:r>
            <a:r>
              <a:rPr lang="zh-CN" altLang="en-US" dirty="0" smtClean="0">
                <a:effectLst/>
              </a:rPr>
              <a:t>进行加密得到分组密文。（但加密时会使用密钥</a:t>
            </a:r>
            <a:r>
              <a:rPr lang="en-US" altLang="zh-CN" dirty="0" smtClean="0">
                <a:effectLst/>
              </a:rPr>
              <a:t>k</a:t>
            </a:r>
            <a:r>
              <a:rPr lang="zh-CN" altLang="en-US" dirty="0" smtClean="0">
                <a:effectLst/>
              </a:rPr>
              <a:t>的一部分）</a:t>
            </a:r>
            <a:endParaRPr lang="en-US" altLang="zh-CN" dirty="0" smtClean="0">
              <a:effectLst/>
            </a:endParaRPr>
          </a:p>
          <a:p>
            <a:endParaRPr lang="en-US" altLang="zh-CN" dirty="0" smtClean="0">
              <a:effectLst/>
            </a:endParaRPr>
          </a:p>
          <a:p>
            <a:r>
              <a:rPr lang="en-US" altLang="zh-CN" dirty="0" smtClean="0">
                <a:effectLst/>
              </a:rPr>
              <a:t>DES</a:t>
            </a:r>
            <a:r>
              <a:rPr lang="zh-CN" altLang="en-US" dirty="0" smtClean="0">
                <a:effectLst/>
              </a:rPr>
              <a:t>、三重</a:t>
            </a:r>
            <a:r>
              <a:rPr lang="en-US" altLang="zh-CN" dirty="0" smtClean="0">
                <a:effectLst/>
              </a:rPr>
              <a:t>DES</a:t>
            </a:r>
            <a:r>
              <a:rPr lang="zh-CN" altLang="en-US" dirty="0" smtClean="0">
                <a:effectLst/>
              </a:rPr>
              <a:t>、</a:t>
            </a:r>
            <a:r>
              <a:rPr lang="en-US" altLang="zh-CN" dirty="0" smtClean="0">
                <a:effectLst/>
              </a:rPr>
              <a:t>AES</a:t>
            </a:r>
            <a:r>
              <a:rPr lang="zh-CN" altLang="en-US" dirty="0" smtClean="0">
                <a:effectLst/>
              </a:rPr>
              <a:t>、</a:t>
            </a:r>
            <a:r>
              <a:rPr lang="en-US" altLang="zh-CN" dirty="0" smtClean="0">
                <a:effectLst/>
              </a:rPr>
              <a:t>TEA</a:t>
            </a:r>
            <a:r>
              <a:rPr lang="zh-CN" altLang="en-US" dirty="0" smtClean="0">
                <a:effectLst/>
              </a:rPr>
              <a:t>。</a:t>
            </a:r>
            <a:endParaRPr lang="en-US" dirty="0"/>
          </a:p>
        </p:txBody>
      </p:sp>
    </p:spTree>
    <p:extLst>
      <p:ext uri="{BB962C8B-B14F-4D97-AF65-F5344CB8AC3E}">
        <p14:creationId xmlns:p14="http://schemas.microsoft.com/office/powerpoint/2010/main" val="15071001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5998" cy="1905000"/>
          </a:xfrm>
        </p:spPr>
        <p:txBody>
          <a:bodyPr/>
          <a:lstStyle/>
          <a:p>
            <a:r>
              <a:rPr lang="en-US" altLang="zh-CN" b="1" dirty="0" smtClean="0"/>
              <a:t>3</a:t>
            </a:r>
            <a:r>
              <a:rPr lang="zh-CN" altLang="en-US" b="1" dirty="0" smtClean="0"/>
              <a:t> 非对称加密</a:t>
            </a:r>
            <a:r>
              <a:rPr lang="en-US" altLang="zh-CN" b="1" dirty="0" smtClean="0"/>
              <a:t>——</a:t>
            </a:r>
            <a:r>
              <a:rPr lang="zh-CN" altLang="en-US" b="1" dirty="0" smtClean="0"/>
              <a:t>公开密钥加密</a:t>
            </a:r>
            <a:endParaRPr lang="en-US" b="1" dirty="0"/>
          </a:p>
        </p:txBody>
      </p:sp>
      <p:sp>
        <p:nvSpPr>
          <p:cNvPr id="3" name="Content Placeholder 2"/>
          <p:cNvSpPr>
            <a:spLocks noGrp="1"/>
          </p:cNvSpPr>
          <p:nvPr>
            <p:ph idx="1"/>
          </p:nvPr>
        </p:nvSpPr>
        <p:spPr>
          <a:xfrm>
            <a:off x="1061403" y="3432809"/>
            <a:ext cx="9905998" cy="3124201"/>
          </a:xfrm>
        </p:spPr>
        <p:txBody>
          <a:bodyPr/>
          <a:lstStyle/>
          <a:p>
            <a:pPr marL="0" indent="0">
              <a:buNone/>
            </a:pPr>
            <a:r>
              <a:rPr lang="zh-CN" altLang="en-US" b="1" dirty="0">
                <a:effectLst/>
              </a:rPr>
              <a:t>任何可以通过对称加密完成加密任务都可以用非对称加密来完成</a:t>
            </a:r>
            <a:r>
              <a:rPr lang="zh-CN" altLang="en-US" dirty="0">
                <a:effectLst/>
              </a:rPr>
              <a:t>。而且非对称加密还能完成一些对称加密无法实现的任务。</a:t>
            </a:r>
            <a:r>
              <a:rPr lang="en-US" dirty="0">
                <a:effectLst/>
              </a:rPr>
              <a:t> </a:t>
            </a:r>
          </a:p>
          <a:p>
            <a:r>
              <a:rPr lang="en-US" altLang="zh-CN" dirty="0" smtClean="0"/>
              <a:t>RSA</a:t>
            </a:r>
          </a:p>
          <a:p>
            <a:r>
              <a:rPr lang="en-US" altLang="zh-CN" dirty="0" smtClean="0"/>
              <a:t>D-H</a:t>
            </a:r>
            <a:r>
              <a:rPr lang="zh-CN" altLang="en-US" dirty="0" smtClean="0"/>
              <a:t>密钥交换算法</a:t>
            </a:r>
            <a:endParaRPr lang="en-US" altLang="zh-CN" dirty="0" smtClean="0"/>
          </a:p>
          <a:p>
            <a:r>
              <a:rPr lang="zh-CN" altLang="en-US" dirty="0" smtClean="0"/>
              <a:t>椭圆曲线加密</a:t>
            </a:r>
            <a:endParaRPr lang="en-US" altLang="zh-CN" dirty="0" smtClean="0"/>
          </a:p>
          <a:p>
            <a:r>
              <a:rPr lang="en-US" altLang="zh-CN" dirty="0" smtClean="0"/>
              <a:t>PKI</a:t>
            </a:r>
            <a:endParaRPr lang="en-US" dirty="0"/>
          </a:p>
        </p:txBody>
      </p:sp>
      <p:sp>
        <p:nvSpPr>
          <p:cNvPr id="4" name="Rectangle 3"/>
          <p:cNvSpPr>
            <a:spLocks noChangeArrowheads="1"/>
          </p:cNvSpPr>
          <p:nvPr/>
        </p:nvSpPr>
        <p:spPr bwMode="auto">
          <a:xfrm>
            <a:off x="3288030" y="2769870"/>
            <a:ext cx="1143000" cy="609600"/>
          </a:xfrm>
          <a:prstGeom prst="rect">
            <a:avLst/>
          </a:prstGeom>
          <a:solidFill>
            <a:schemeClr val="tx2">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5" name="Rectangle 4"/>
          <p:cNvSpPr>
            <a:spLocks noChangeArrowheads="1"/>
          </p:cNvSpPr>
          <p:nvPr/>
        </p:nvSpPr>
        <p:spPr bwMode="auto">
          <a:xfrm>
            <a:off x="6985238" y="2769870"/>
            <a:ext cx="1219200" cy="609600"/>
          </a:xfrm>
          <a:prstGeom prst="rect">
            <a:avLst/>
          </a:prstGeom>
          <a:solidFill>
            <a:schemeClr val="tx2">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6" name="Rectangle 5"/>
          <p:cNvSpPr>
            <a:spLocks noChangeArrowheads="1"/>
          </p:cNvSpPr>
          <p:nvPr/>
        </p:nvSpPr>
        <p:spPr bwMode="auto">
          <a:xfrm>
            <a:off x="1230630" y="2857183"/>
            <a:ext cx="1295400" cy="400110"/>
          </a:xfrm>
          <a:prstGeom prst="rect">
            <a:avLst/>
          </a:prstGeom>
          <a:noFill/>
          <a:ln w="9525">
            <a:noFill/>
            <a:miter lim="800000"/>
            <a:headEnd/>
            <a:tailEnd/>
          </a:ln>
        </p:spPr>
        <p:txBody>
          <a:bodyPr>
            <a:prstTxWarp prst="textNoShape">
              <a:avLst/>
            </a:prstTxWarp>
            <a:spAutoFit/>
          </a:bodyPr>
          <a:lstStyle/>
          <a:p>
            <a:r>
              <a:rPr lang="zh-CN" altLang="en-US" sz="2000" dirty="0" smtClean="0"/>
              <a:t>明文</a:t>
            </a:r>
            <a:endParaRPr lang="en-US" sz="2000" dirty="0"/>
          </a:p>
        </p:txBody>
      </p:sp>
      <p:sp>
        <p:nvSpPr>
          <p:cNvPr id="7" name="Rectangle 8"/>
          <p:cNvSpPr>
            <a:spLocks noChangeArrowheads="1"/>
          </p:cNvSpPr>
          <p:nvPr/>
        </p:nvSpPr>
        <p:spPr bwMode="auto">
          <a:xfrm>
            <a:off x="7250430" y="1474470"/>
            <a:ext cx="838200" cy="369332"/>
          </a:xfrm>
          <a:prstGeom prst="rect">
            <a:avLst/>
          </a:prstGeom>
          <a:noFill/>
          <a:ln w="9525">
            <a:noFill/>
            <a:miter lim="800000"/>
            <a:headEnd/>
            <a:tailEnd/>
          </a:ln>
        </p:spPr>
        <p:txBody>
          <a:bodyPr>
            <a:prstTxWarp prst="textNoShape">
              <a:avLst/>
            </a:prstTxWarp>
            <a:spAutoFit/>
          </a:bodyPr>
          <a:lstStyle/>
          <a:p>
            <a:r>
              <a:rPr lang="zh-CN" altLang="en-US" dirty="0" smtClean="0"/>
              <a:t>密钥</a:t>
            </a:r>
            <a:r>
              <a:rPr lang="en-US" altLang="zh-CN" dirty="0" smtClean="0"/>
              <a:t>2</a:t>
            </a:r>
            <a:endParaRPr lang="en-US" dirty="0"/>
          </a:p>
        </p:txBody>
      </p:sp>
      <p:sp>
        <p:nvSpPr>
          <p:cNvPr id="8" name="Rectangle 9"/>
          <p:cNvSpPr>
            <a:spLocks noChangeArrowheads="1"/>
          </p:cNvSpPr>
          <p:nvPr/>
        </p:nvSpPr>
        <p:spPr bwMode="auto">
          <a:xfrm>
            <a:off x="3592830" y="1490345"/>
            <a:ext cx="819150" cy="369332"/>
          </a:xfrm>
          <a:prstGeom prst="rect">
            <a:avLst/>
          </a:prstGeom>
          <a:noFill/>
          <a:ln w="9525">
            <a:noFill/>
            <a:miter lim="800000"/>
            <a:headEnd/>
            <a:tailEnd/>
          </a:ln>
        </p:spPr>
        <p:txBody>
          <a:bodyPr>
            <a:prstTxWarp prst="textNoShape">
              <a:avLst/>
            </a:prstTxWarp>
            <a:spAutoFit/>
          </a:bodyPr>
          <a:lstStyle/>
          <a:p>
            <a:r>
              <a:rPr lang="zh-CN" altLang="en-US" dirty="0" smtClean="0"/>
              <a:t>密钥</a:t>
            </a:r>
            <a:r>
              <a:rPr lang="en-US" altLang="zh-CN" dirty="0" smtClean="0"/>
              <a:t>1</a:t>
            </a:r>
            <a:endParaRPr lang="en-US" dirty="0"/>
          </a:p>
        </p:txBody>
      </p:sp>
      <p:sp>
        <p:nvSpPr>
          <p:cNvPr id="9" name="Rectangle 10"/>
          <p:cNvSpPr>
            <a:spLocks noChangeArrowheads="1"/>
          </p:cNvSpPr>
          <p:nvPr/>
        </p:nvSpPr>
        <p:spPr bwMode="auto">
          <a:xfrm>
            <a:off x="9003030" y="2846070"/>
            <a:ext cx="1295400" cy="400110"/>
          </a:xfrm>
          <a:prstGeom prst="rect">
            <a:avLst/>
          </a:prstGeom>
          <a:noFill/>
          <a:ln w="9525">
            <a:noFill/>
            <a:miter lim="800000"/>
            <a:headEnd/>
            <a:tailEnd/>
          </a:ln>
        </p:spPr>
        <p:txBody>
          <a:bodyPr>
            <a:prstTxWarp prst="textNoShape">
              <a:avLst/>
            </a:prstTxWarp>
            <a:spAutoFit/>
          </a:bodyPr>
          <a:lstStyle/>
          <a:p>
            <a:r>
              <a:rPr lang="zh-CN" altLang="en-US" sz="2000" dirty="0" smtClean="0"/>
              <a:t>明文</a:t>
            </a:r>
            <a:endParaRPr lang="en-US" sz="2000" dirty="0"/>
          </a:p>
        </p:txBody>
      </p:sp>
      <p:sp>
        <p:nvSpPr>
          <p:cNvPr id="10" name="Rectangle 11"/>
          <p:cNvSpPr>
            <a:spLocks noChangeArrowheads="1"/>
          </p:cNvSpPr>
          <p:nvPr/>
        </p:nvSpPr>
        <p:spPr bwMode="auto">
          <a:xfrm>
            <a:off x="5280343" y="3339782"/>
            <a:ext cx="1524000" cy="400110"/>
          </a:xfrm>
          <a:prstGeom prst="rect">
            <a:avLst/>
          </a:prstGeom>
          <a:noFill/>
          <a:ln w="9525">
            <a:noFill/>
            <a:miter lim="800000"/>
            <a:headEnd/>
            <a:tailEnd/>
          </a:ln>
        </p:spPr>
        <p:txBody>
          <a:bodyPr>
            <a:prstTxWarp prst="textNoShape">
              <a:avLst/>
            </a:prstTxWarp>
            <a:spAutoFit/>
          </a:bodyPr>
          <a:lstStyle/>
          <a:p>
            <a:r>
              <a:rPr lang="zh-CN" altLang="en-US" sz="2000" dirty="0" smtClean="0"/>
              <a:t>密文</a:t>
            </a:r>
            <a:endParaRPr lang="en-US" sz="2000" dirty="0"/>
          </a:p>
        </p:txBody>
      </p:sp>
      <p:sp>
        <p:nvSpPr>
          <p:cNvPr id="11" name="Line 12"/>
          <p:cNvSpPr>
            <a:spLocks noChangeShapeType="1"/>
          </p:cNvSpPr>
          <p:nvPr/>
        </p:nvSpPr>
        <p:spPr bwMode="auto">
          <a:xfrm>
            <a:off x="2449830" y="3074670"/>
            <a:ext cx="8382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2" name="Line 22"/>
          <p:cNvSpPr>
            <a:spLocks noChangeShapeType="1"/>
          </p:cNvSpPr>
          <p:nvPr/>
        </p:nvSpPr>
        <p:spPr bwMode="auto">
          <a:xfrm>
            <a:off x="8201343" y="3074670"/>
            <a:ext cx="8382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3" name="Line 23"/>
          <p:cNvSpPr>
            <a:spLocks noChangeShapeType="1"/>
          </p:cNvSpPr>
          <p:nvPr/>
        </p:nvSpPr>
        <p:spPr bwMode="auto">
          <a:xfrm>
            <a:off x="3897630" y="1931670"/>
            <a:ext cx="0" cy="838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4" name="Line 24"/>
          <p:cNvSpPr>
            <a:spLocks noChangeShapeType="1"/>
          </p:cNvSpPr>
          <p:nvPr/>
        </p:nvSpPr>
        <p:spPr bwMode="auto">
          <a:xfrm>
            <a:off x="7555230" y="1931670"/>
            <a:ext cx="0" cy="838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5" name="Rectangle 26"/>
          <p:cNvSpPr>
            <a:spLocks noChangeArrowheads="1"/>
          </p:cNvSpPr>
          <p:nvPr/>
        </p:nvSpPr>
        <p:spPr bwMode="auto">
          <a:xfrm>
            <a:off x="3482896" y="2857183"/>
            <a:ext cx="697627" cy="400110"/>
          </a:xfrm>
          <a:prstGeom prst="rect">
            <a:avLst/>
          </a:prstGeom>
          <a:noFill/>
          <a:ln w="9525">
            <a:noFill/>
            <a:miter lim="800000"/>
            <a:headEnd/>
            <a:tailEnd/>
          </a:ln>
        </p:spPr>
        <p:txBody>
          <a:bodyPr wrap="none">
            <a:prstTxWarp prst="textNoShape">
              <a:avLst/>
            </a:prstTxWarp>
            <a:spAutoFit/>
          </a:bodyPr>
          <a:lstStyle/>
          <a:p>
            <a:r>
              <a:rPr lang="zh-CN" altLang="en-US" sz="2000" dirty="0" smtClean="0"/>
              <a:t>加密</a:t>
            </a:r>
            <a:endParaRPr lang="en-US" sz="2000" dirty="0"/>
          </a:p>
        </p:txBody>
      </p:sp>
      <p:sp>
        <p:nvSpPr>
          <p:cNvPr id="16" name="Rectangle 27"/>
          <p:cNvSpPr>
            <a:spLocks noChangeArrowheads="1"/>
          </p:cNvSpPr>
          <p:nvPr/>
        </p:nvSpPr>
        <p:spPr bwMode="auto">
          <a:xfrm>
            <a:off x="7237097" y="2868613"/>
            <a:ext cx="697627" cy="400110"/>
          </a:xfrm>
          <a:prstGeom prst="rect">
            <a:avLst/>
          </a:prstGeom>
          <a:noFill/>
          <a:ln w="9525">
            <a:noFill/>
            <a:miter lim="800000"/>
            <a:headEnd/>
            <a:tailEnd/>
          </a:ln>
        </p:spPr>
        <p:txBody>
          <a:bodyPr wrap="none">
            <a:prstTxWarp prst="textNoShape">
              <a:avLst/>
            </a:prstTxWarp>
            <a:spAutoFit/>
          </a:bodyPr>
          <a:lstStyle/>
          <a:p>
            <a:r>
              <a:rPr lang="zh-CN" altLang="en-US" sz="2000" dirty="0" smtClean="0"/>
              <a:t>解密</a:t>
            </a:r>
            <a:endParaRPr lang="en-US" sz="2000" dirty="0"/>
          </a:p>
        </p:txBody>
      </p:sp>
      <p:sp>
        <p:nvSpPr>
          <p:cNvPr id="17" name="Line 31"/>
          <p:cNvSpPr>
            <a:spLocks noChangeShapeType="1"/>
          </p:cNvSpPr>
          <p:nvPr/>
        </p:nvSpPr>
        <p:spPr bwMode="auto">
          <a:xfrm>
            <a:off x="4431030" y="3074670"/>
            <a:ext cx="3810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 name="Line 32"/>
          <p:cNvSpPr>
            <a:spLocks noChangeShapeType="1"/>
          </p:cNvSpPr>
          <p:nvPr/>
        </p:nvSpPr>
        <p:spPr bwMode="auto">
          <a:xfrm flipV="1">
            <a:off x="6601143" y="3074670"/>
            <a:ext cx="3810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 name="Line 33"/>
          <p:cNvSpPr>
            <a:spLocks noChangeShapeType="1"/>
          </p:cNvSpPr>
          <p:nvPr/>
        </p:nvSpPr>
        <p:spPr bwMode="auto">
          <a:xfrm flipV="1">
            <a:off x="4812030" y="299847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0" name="Line 34"/>
          <p:cNvSpPr>
            <a:spLocks noChangeShapeType="1"/>
          </p:cNvSpPr>
          <p:nvPr/>
        </p:nvSpPr>
        <p:spPr bwMode="auto">
          <a:xfrm flipV="1">
            <a:off x="5404168" y="299847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1" name="Line 35"/>
          <p:cNvSpPr>
            <a:spLocks noChangeShapeType="1"/>
          </p:cNvSpPr>
          <p:nvPr/>
        </p:nvSpPr>
        <p:spPr bwMode="auto">
          <a:xfrm flipV="1">
            <a:off x="6016943" y="3000058"/>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2" name="Line 36"/>
          <p:cNvSpPr>
            <a:spLocks noChangeShapeType="1"/>
          </p:cNvSpPr>
          <p:nvPr/>
        </p:nvSpPr>
        <p:spPr bwMode="auto">
          <a:xfrm>
            <a:off x="5112068" y="301752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3" name="Line 37"/>
          <p:cNvSpPr>
            <a:spLocks noChangeShapeType="1"/>
          </p:cNvSpPr>
          <p:nvPr/>
        </p:nvSpPr>
        <p:spPr bwMode="auto">
          <a:xfrm>
            <a:off x="5705793" y="301752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4" name="Line 38"/>
          <p:cNvSpPr>
            <a:spLocks noChangeShapeType="1"/>
          </p:cNvSpPr>
          <p:nvPr/>
        </p:nvSpPr>
        <p:spPr bwMode="auto">
          <a:xfrm>
            <a:off x="6318568" y="301752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19804484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5998" cy="1905000"/>
          </a:xfrm>
        </p:spPr>
        <p:txBody>
          <a:bodyPr>
            <a:normAutofit/>
          </a:bodyPr>
          <a:lstStyle/>
          <a:p>
            <a:r>
              <a:rPr lang="en-US" altLang="zh-CN" sz="2800" dirty="0" smtClean="0"/>
              <a:t>3.1</a:t>
            </a:r>
            <a:r>
              <a:rPr lang="zh-CN" altLang="en-US" sz="2800" dirty="0" smtClean="0"/>
              <a:t>非对称</a:t>
            </a:r>
            <a:r>
              <a:rPr lang="zh-CN" altLang="en-US" sz="2800" dirty="0" smtClean="0"/>
              <a:t>加密</a:t>
            </a:r>
            <a:endParaRPr lang="en-US" sz="2800" dirty="0"/>
          </a:p>
        </p:txBody>
      </p:sp>
      <p:sp>
        <p:nvSpPr>
          <p:cNvPr id="3" name="Content Placeholder 2"/>
          <p:cNvSpPr>
            <a:spLocks noGrp="1"/>
          </p:cNvSpPr>
          <p:nvPr>
            <p:ph idx="1"/>
          </p:nvPr>
        </p:nvSpPr>
        <p:spPr>
          <a:xfrm>
            <a:off x="1095693" y="1577341"/>
            <a:ext cx="9905998" cy="4511040"/>
          </a:xfrm>
        </p:spPr>
        <p:txBody>
          <a:bodyPr>
            <a:normAutofit fontScale="85000" lnSpcReduction="10000"/>
          </a:bodyPr>
          <a:lstStyle/>
          <a:p>
            <a:r>
              <a:rPr lang="zh-CN" altLang="en-US" dirty="0" smtClean="0"/>
              <a:t>一对</a:t>
            </a:r>
            <a:r>
              <a:rPr lang="zh-CN" altLang="en-US" dirty="0"/>
              <a:t>密钥：公钥</a:t>
            </a:r>
            <a:r>
              <a:rPr lang="en-US" altLang="zh-CN" dirty="0"/>
              <a:t>+</a:t>
            </a:r>
            <a:r>
              <a:rPr lang="zh-CN" altLang="en-US" dirty="0"/>
              <a:t>私钥</a:t>
            </a:r>
            <a:r>
              <a:rPr lang="zh-CN" altLang="en-US" dirty="0" smtClean="0"/>
              <a:t>。公钥</a:t>
            </a:r>
            <a:r>
              <a:rPr lang="zh-CN" altLang="en-US" dirty="0"/>
              <a:t>加密的消息只能</a:t>
            </a:r>
            <a:r>
              <a:rPr lang="zh-CN" altLang="en-US" dirty="0" smtClean="0"/>
              <a:t>用私钥</a:t>
            </a:r>
            <a:r>
              <a:rPr lang="zh-CN" altLang="en-US" dirty="0"/>
              <a:t>解密</a:t>
            </a:r>
            <a:r>
              <a:rPr lang="zh-CN" altLang="en-US" dirty="0" smtClean="0"/>
              <a:t>。</a:t>
            </a:r>
            <a:endParaRPr lang="en-US" altLang="zh-CN" dirty="0" smtClean="0"/>
          </a:p>
          <a:p>
            <a:endParaRPr lang="en-US" altLang="zh-CN" dirty="0" smtClean="0"/>
          </a:p>
          <a:p>
            <a:r>
              <a:rPr lang="zh-CN" altLang="en-US" dirty="0" smtClean="0"/>
              <a:t>解决了对称</a:t>
            </a:r>
            <a:r>
              <a:rPr lang="zh-CN" altLang="en-US" dirty="0"/>
              <a:t>密钥系统中密钥的分发问题</a:t>
            </a:r>
            <a:r>
              <a:rPr lang="zh-CN" altLang="en-US" dirty="0" smtClean="0"/>
              <a:t>。</a:t>
            </a:r>
            <a:endParaRPr lang="en-US" altLang="zh-CN" dirty="0" smtClean="0"/>
          </a:p>
          <a:p>
            <a:endParaRPr lang="en-US" altLang="zh-CN" dirty="0" smtClean="0"/>
          </a:p>
          <a:p>
            <a:r>
              <a:rPr lang="zh-CN" altLang="en-US" dirty="0" smtClean="0"/>
              <a:t>诞生近半个世纪，但是算新事物。</a:t>
            </a:r>
            <a:r>
              <a:rPr lang="zh-CN" altLang="en-US" dirty="0">
                <a:effectLst/>
              </a:rPr>
              <a:t>因为每一个非对称加密的方案都基于非常特殊的数学</a:t>
            </a:r>
            <a:r>
              <a:rPr lang="zh-CN" altLang="en-US" dirty="0" smtClean="0">
                <a:effectLst/>
              </a:rPr>
              <a:t>结构，</a:t>
            </a:r>
            <a:r>
              <a:rPr lang="zh-CN" altLang="en-US" dirty="0" smtClean="0"/>
              <a:t>加密方案少。</a:t>
            </a:r>
            <a:endParaRPr lang="en-US" altLang="zh-CN" dirty="0" smtClean="0"/>
          </a:p>
          <a:p>
            <a:endParaRPr lang="en-US" altLang="zh-CN" dirty="0" smtClean="0"/>
          </a:p>
          <a:p>
            <a:r>
              <a:rPr lang="zh-CN" altLang="en-US" dirty="0" smtClean="0"/>
              <a:t>加密方案基于单陷门函数。由公钥计算私钥难，由私钥计算公钥简单。</a:t>
            </a:r>
            <a:endParaRPr lang="en-US" altLang="zh-CN" dirty="0" smtClean="0"/>
          </a:p>
          <a:p>
            <a:endParaRPr lang="en-US" altLang="zh-CN" dirty="0" smtClean="0"/>
          </a:p>
          <a:p>
            <a:r>
              <a:rPr lang="en-US" altLang="zh-CN" dirty="0" err="1" smtClean="0"/>
              <a:t>Diffie</a:t>
            </a:r>
            <a:r>
              <a:rPr lang="zh-CN" altLang="en-US" dirty="0" smtClean="0"/>
              <a:t>、</a:t>
            </a:r>
            <a:r>
              <a:rPr lang="en-US" altLang="zh-CN" dirty="0" smtClean="0"/>
              <a:t>Hellman</a:t>
            </a:r>
            <a:r>
              <a:rPr lang="zh-CN" altLang="en-US" dirty="0" smtClean="0"/>
              <a:t>、</a:t>
            </a:r>
            <a:r>
              <a:rPr lang="en-US" altLang="zh-CN" dirty="0" err="1" smtClean="0"/>
              <a:t>Merkle</a:t>
            </a:r>
            <a:r>
              <a:rPr lang="zh-CN" altLang="en-US" dirty="0" smtClean="0"/>
              <a:t>被认为是非对称加密技术的创始人，前两者因此获</a:t>
            </a:r>
            <a:r>
              <a:rPr lang="en-US" altLang="zh-CN" dirty="0" smtClean="0"/>
              <a:t>2015</a:t>
            </a:r>
            <a:r>
              <a:rPr lang="zh-CN" altLang="en-US" dirty="0" smtClean="0"/>
              <a:t>年图灵奖。</a:t>
            </a:r>
            <a:endParaRPr lang="en-US" altLang="zh-CN" dirty="0" smtClean="0"/>
          </a:p>
          <a:p>
            <a:endParaRPr lang="en-US" altLang="zh-CN" dirty="0" smtClean="0"/>
          </a:p>
          <a:p>
            <a:r>
              <a:rPr lang="zh-CN" altLang="en-US" dirty="0" smtClean="0"/>
              <a:t>同样是研究非对称加密的</a:t>
            </a:r>
            <a:r>
              <a:rPr lang="en-US" altLang="zh-CN" dirty="0" smtClean="0"/>
              <a:t>RSA</a:t>
            </a:r>
            <a:r>
              <a:rPr lang="zh-CN" altLang="en-US" dirty="0" smtClean="0"/>
              <a:t>（</a:t>
            </a:r>
            <a:r>
              <a:rPr lang="en-US" altLang="zh-CN" dirty="0" err="1" smtClean="0"/>
              <a:t>Rivest</a:t>
            </a:r>
            <a:r>
              <a:rPr lang="zh-CN" altLang="en-US" dirty="0" smtClean="0"/>
              <a:t>，</a:t>
            </a:r>
            <a:r>
              <a:rPr lang="en-US" dirty="0" smtClean="0">
                <a:effectLst/>
              </a:rPr>
              <a:t> Shamir</a:t>
            </a:r>
            <a:r>
              <a:rPr lang="zh-CN" altLang="en-US" dirty="0" smtClean="0">
                <a:effectLst/>
              </a:rPr>
              <a:t>，</a:t>
            </a:r>
            <a:r>
              <a:rPr lang="en-US" dirty="0" smtClean="0">
                <a:effectLst/>
              </a:rPr>
              <a:t> </a:t>
            </a:r>
            <a:r>
              <a:rPr lang="en-US" dirty="0" err="1" smtClean="0">
                <a:effectLst/>
              </a:rPr>
              <a:t>Adleman</a:t>
            </a:r>
            <a:r>
              <a:rPr lang="en-US" dirty="0" smtClean="0">
                <a:effectLst/>
              </a:rPr>
              <a:t> </a:t>
            </a:r>
            <a:r>
              <a:rPr lang="zh-CN" altLang="en-US" dirty="0" smtClean="0"/>
              <a:t>）早在</a:t>
            </a:r>
            <a:r>
              <a:rPr lang="en-US" altLang="zh-CN" dirty="0" smtClean="0"/>
              <a:t>2002</a:t>
            </a:r>
            <a:r>
              <a:rPr lang="zh-CN" altLang="en-US" dirty="0" smtClean="0"/>
              <a:t>年就获得了图灵奖。</a:t>
            </a:r>
            <a:endParaRPr lang="en-US" dirty="0"/>
          </a:p>
        </p:txBody>
      </p:sp>
    </p:spTree>
    <p:extLst>
      <p:ext uri="{BB962C8B-B14F-4D97-AF65-F5344CB8AC3E}">
        <p14:creationId xmlns:p14="http://schemas.microsoft.com/office/powerpoint/2010/main" val="1446774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5998" cy="1905000"/>
          </a:xfrm>
        </p:spPr>
        <p:txBody>
          <a:bodyPr>
            <a:normAutofit/>
          </a:bodyPr>
          <a:lstStyle/>
          <a:p>
            <a:r>
              <a:rPr lang="en-US" altLang="zh-CN" sz="2800" dirty="0"/>
              <a:t>3</a:t>
            </a:r>
            <a:r>
              <a:rPr lang="en-US" altLang="zh-CN" sz="2800" dirty="0" smtClean="0"/>
              <a:t>.2</a:t>
            </a:r>
            <a:r>
              <a:rPr lang="zh-CN" altLang="en-US" sz="2800" dirty="0" smtClean="0"/>
              <a:t> </a:t>
            </a:r>
            <a:r>
              <a:rPr lang="en-US" altLang="zh-CN" sz="2800" dirty="0" smtClean="0"/>
              <a:t>RSA</a:t>
            </a:r>
            <a:endParaRPr lang="en-US" sz="2800" dirty="0"/>
          </a:p>
        </p:txBody>
      </p:sp>
      <p:sp>
        <p:nvSpPr>
          <p:cNvPr id="3" name="Content Placeholder 2"/>
          <p:cNvSpPr>
            <a:spLocks noGrp="1"/>
          </p:cNvSpPr>
          <p:nvPr>
            <p:ph idx="1"/>
          </p:nvPr>
        </p:nvSpPr>
        <p:spPr/>
        <p:txBody>
          <a:bodyPr/>
          <a:lstStyle/>
          <a:p>
            <a:r>
              <a:rPr lang="en-US" dirty="0">
                <a:effectLst/>
              </a:rPr>
              <a:t>RSA=</a:t>
            </a:r>
            <a:r>
              <a:rPr lang="en-US" dirty="0" err="1">
                <a:effectLst/>
              </a:rPr>
              <a:t>Rivest</a:t>
            </a:r>
            <a:r>
              <a:rPr lang="en-US" dirty="0">
                <a:effectLst/>
              </a:rPr>
              <a:t> + Shamir + </a:t>
            </a:r>
            <a:r>
              <a:rPr lang="en-US" dirty="0" err="1" smtClean="0">
                <a:effectLst/>
              </a:rPr>
              <a:t>Adleman</a:t>
            </a:r>
            <a:endParaRPr lang="en-US" dirty="0" smtClean="0">
              <a:effectLst/>
            </a:endParaRPr>
          </a:p>
          <a:p>
            <a:r>
              <a:rPr lang="en-US" dirty="0">
                <a:effectLst/>
              </a:rPr>
              <a:t>RSA</a:t>
            </a:r>
            <a:r>
              <a:rPr lang="zh-CN" altLang="en-US" dirty="0">
                <a:effectLst/>
              </a:rPr>
              <a:t>依赖的是大素数的因式分解问题</a:t>
            </a:r>
            <a:r>
              <a:rPr lang="zh-CN" altLang="en-US" dirty="0" smtClean="0">
                <a:effectLst/>
              </a:rPr>
              <a:t>。是一个</a:t>
            </a:r>
            <a:r>
              <a:rPr lang="en-US" altLang="zh-CN" dirty="0" smtClean="0">
                <a:effectLst/>
              </a:rPr>
              <a:t>NP</a:t>
            </a:r>
            <a:r>
              <a:rPr lang="zh-CN" altLang="en-US" dirty="0" smtClean="0">
                <a:effectLst/>
              </a:rPr>
              <a:t>问题。而</a:t>
            </a:r>
            <a:r>
              <a:rPr lang="zh-CN" altLang="en-US" dirty="0">
                <a:effectLst/>
              </a:rPr>
              <a:t>这个问题，由于有大量聪明人已经充分关注但是还是尚未有人找到有效的解决方案，因此</a:t>
            </a:r>
            <a:r>
              <a:rPr lang="zh-CN" altLang="en-US" dirty="0" smtClean="0">
                <a:effectLst/>
              </a:rPr>
              <a:t>是目前看上去</a:t>
            </a:r>
            <a:r>
              <a:rPr lang="zh-CN" altLang="en-US" dirty="0" smtClean="0">
                <a:solidFill>
                  <a:srgbClr val="C00000"/>
                </a:solidFill>
                <a:effectLst/>
              </a:rPr>
              <a:t>安全</a:t>
            </a:r>
            <a:r>
              <a:rPr lang="zh-CN" altLang="en-US" dirty="0">
                <a:effectLst/>
              </a:rPr>
              <a:t>的</a:t>
            </a:r>
            <a:r>
              <a:rPr lang="zh-CN" altLang="en-US" dirty="0" smtClean="0">
                <a:effectLst/>
              </a:rPr>
              <a:t>。</a:t>
            </a:r>
            <a:endParaRPr lang="en-US" altLang="zh-CN" dirty="0" smtClean="0">
              <a:effectLst/>
            </a:endParaRPr>
          </a:p>
          <a:p>
            <a:r>
              <a:rPr lang="zh-CN" altLang="en-US" dirty="0" smtClean="0">
                <a:effectLst/>
              </a:rPr>
              <a:t>但未来会有人找到有效的解决方案尚不得知。</a:t>
            </a:r>
            <a:endParaRPr lang="en-US" dirty="0"/>
          </a:p>
        </p:txBody>
      </p:sp>
      <p:pic>
        <p:nvPicPr>
          <p:cNvPr id="5" name="Picture 4"/>
          <p:cNvPicPr>
            <a:picLocks noChangeAspect="1"/>
          </p:cNvPicPr>
          <p:nvPr/>
        </p:nvPicPr>
        <p:blipFill>
          <a:blip r:embed="rId2"/>
          <a:stretch>
            <a:fillRect/>
          </a:stretch>
        </p:blipFill>
        <p:spPr>
          <a:xfrm>
            <a:off x="7778750" y="849460"/>
            <a:ext cx="1765300" cy="2111080"/>
          </a:xfrm>
          <a:prstGeom prst="rect">
            <a:avLst/>
          </a:prstGeom>
        </p:spPr>
      </p:pic>
      <p:pic>
        <p:nvPicPr>
          <p:cNvPr id="7" name="Picture 6"/>
          <p:cNvPicPr>
            <a:picLocks noChangeAspect="1"/>
          </p:cNvPicPr>
          <p:nvPr/>
        </p:nvPicPr>
        <p:blipFill>
          <a:blip r:embed="rId3"/>
          <a:stretch>
            <a:fillRect/>
          </a:stretch>
        </p:blipFill>
        <p:spPr>
          <a:xfrm>
            <a:off x="2244350" y="849460"/>
            <a:ext cx="1959652" cy="2111080"/>
          </a:xfrm>
          <a:prstGeom prst="rect">
            <a:avLst/>
          </a:prstGeom>
        </p:spPr>
      </p:pic>
      <p:pic>
        <p:nvPicPr>
          <p:cNvPr id="8" name="Picture 7"/>
          <p:cNvPicPr>
            <a:picLocks noChangeAspect="1"/>
          </p:cNvPicPr>
          <p:nvPr/>
        </p:nvPicPr>
        <p:blipFill>
          <a:blip r:embed="rId4"/>
          <a:stretch>
            <a:fillRect/>
          </a:stretch>
        </p:blipFill>
        <p:spPr>
          <a:xfrm>
            <a:off x="5038876" y="849460"/>
            <a:ext cx="1905000" cy="2095500"/>
          </a:xfrm>
          <a:prstGeom prst="rect">
            <a:avLst/>
          </a:prstGeom>
        </p:spPr>
      </p:pic>
    </p:spTree>
    <p:extLst>
      <p:ext uri="{BB962C8B-B14F-4D97-AF65-F5344CB8AC3E}">
        <p14:creationId xmlns:p14="http://schemas.microsoft.com/office/powerpoint/2010/main" val="17500982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5998" cy="1905000"/>
          </a:xfrm>
        </p:spPr>
        <p:txBody>
          <a:bodyPr>
            <a:normAutofit/>
          </a:bodyPr>
          <a:lstStyle/>
          <a:p>
            <a:r>
              <a:rPr lang="en-US" altLang="zh-CN" sz="2800" dirty="0" smtClean="0">
                <a:solidFill>
                  <a:srgbClr val="C00000"/>
                </a:solidFill>
              </a:rPr>
              <a:t>3.2</a:t>
            </a:r>
            <a:r>
              <a:rPr lang="zh-CN" altLang="en-US" sz="2800" dirty="0" smtClean="0">
                <a:solidFill>
                  <a:srgbClr val="C00000"/>
                </a:solidFill>
              </a:rPr>
              <a:t> </a:t>
            </a:r>
            <a:r>
              <a:rPr lang="en-US" altLang="zh-CN" sz="2800" dirty="0" smtClean="0">
                <a:solidFill>
                  <a:srgbClr val="C00000"/>
                </a:solidFill>
              </a:rPr>
              <a:t>RSA</a:t>
            </a:r>
            <a:endParaRPr lang="en-US" sz="2800"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1413" y="2666999"/>
                <a:ext cx="9905998" cy="4065271"/>
              </a:xfrm>
            </p:spPr>
            <p:txBody>
              <a:bodyPr>
                <a:normAutofit fontScale="92500" lnSpcReduction="20000"/>
              </a:bodyPr>
              <a:lstStyle/>
              <a:p>
                <a:pPr lvl="0"/>
                <a:r>
                  <a:rPr lang="en-US" altLang="zh-CN" dirty="0" smtClean="0"/>
                  <a:t>1</a:t>
                </a:r>
                <a:r>
                  <a:rPr lang="zh-CN" altLang="en-US" dirty="0" smtClean="0"/>
                  <a:t>）</a:t>
                </a:r>
                <a:r>
                  <a:rPr lang="zh-CN" altLang="en-US" dirty="0" smtClean="0">
                    <a:effectLst/>
                  </a:rPr>
                  <a:t>选择</a:t>
                </a:r>
                <a:r>
                  <a:rPr lang="en-US" dirty="0">
                    <a:effectLst/>
                  </a:rPr>
                  <a:t>2</a:t>
                </a:r>
                <a:r>
                  <a:rPr lang="zh-CN" altLang="en-US" dirty="0">
                    <a:effectLst/>
                  </a:rPr>
                  <a:t>个大的</a:t>
                </a:r>
                <a:r>
                  <a:rPr lang="zh-CN" altLang="en-US" dirty="0" smtClean="0">
                    <a:effectLst/>
                  </a:rPr>
                  <a:t>素数</a:t>
                </a:r>
                <a14:m>
                  <m:oMath xmlns:m="http://schemas.openxmlformats.org/officeDocument/2006/math">
                    <m:r>
                      <a:rPr lang="en-US" i="1">
                        <a:effectLst/>
                        <a:latin typeface="Cambria Math" charset="0"/>
                      </a:rPr>
                      <m:t>𝑝</m:t>
                    </m:r>
                    <m:r>
                      <a:rPr lang="en-US" i="1">
                        <a:effectLst/>
                        <a:latin typeface="Cambria Math" charset="0"/>
                      </a:rPr>
                      <m:t> </m:t>
                    </m:r>
                  </m:oMath>
                </a14:m>
                <a:r>
                  <a:rPr lang="zh-CN" altLang="en-US" dirty="0" smtClean="0">
                    <a:effectLst/>
                  </a:rPr>
                  <a:t>、</a:t>
                </a:r>
                <a:r>
                  <a:rPr lang="en-US" dirty="0">
                    <a:effectLst/>
                  </a:rPr>
                  <a:t> </a:t>
                </a:r>
                <a14:m>
                  <m:oMath xmlns:m="http://schemas.openxmlformats.org/officeDocument/2006/math">
                    <m:r>
                      <a:rPr lang="en-US" i="1">
                        <a:effectLst/>
                        <a:latin typeface="Cambria Math" charset="0"/>
                      </a:rPr>
                      <m:t>𝑞</m:t>
                    </m:r>
                    <m:r>
                      <a:rPr lang="en-US" i="1">
                        <a:effectLst/>
                        <a:latin typeface="Cambria Math" charset="0"/>
                      </a:rPr>
                      <m:t> </m:t>
                    </m:r>
                  </m:oMath>
                </a14:m>
                <a:r>
                  <a:rPr lang="zh-CN" altLang="en-US" dirty="0" smtClean="0">
                    <a:effectLst/>
                  </a:rPr>
                  <a:t>（</a:t>
                </a:r>
                <a:r>
                  <a:rPr lang="zh-CN" altLang="en-US" dirty="0">
                    <a:effectLst/>
                  </a:rPr>
                  <a:t>可以随机产生），计算</a:t>
                </a:r>
                <a14:m>
                  <m:oMath xmlns:m="http://schemas.openxmlformats.org/officeDocument/2006/math">
                    <m:r>
                      <m:rPr>
                        <m:sty m:val="p"/>
                      </m:rPr>
                      <a:rPr lang="en-US">
                        <a:effectLst/>
                        <a:latin typeface="Cambria Math" charset="0"/>
                      </a:rPr>
                      <m:t>N</m:t>
                    </m:r>
                    <m:r>
                      <a:rPr lang="en-US">
                        <a:effectLst/>
                        <a:latin typeface="Cambria Math" charset="0"/>
                      </a:rPr>
                      <m:t>=</m:t>
                    </m:r>
                    <m:r>
                      <a:rPr lang="en-US" i="1">
                        <a:effectLst/>
                        <a:latin typeface="Cambria Math" charset="0"/>
                      </a:rPr>
                      <m:t>𝑝</m:t>
                    </m:r>
                    <m:r>
                      <a:rPr lang="en-US" altLang="zh-CN">
                        <a:effectLst/>
                        <a:latin typeface="Cambria Math" charset="0"/>
                      </a:rPr>
                      <m:t>·</m:t>
                    </m:r>
                    <m:r>
                      <a:rPr lang="en-US" i="1">
                        <a:effectLst/>
                        <a:latin typeface="Cambria Math" charset="0"/>
                      </a:rPr>
                      <m:t>𝑞</m:t>
                    </m:r>
                  </m:oMath>
                </a14:m>
                <a:r>
                  <a:rPr lang="en-US" dirty="0" smtClean="0">
                    <a:effectLst/>
                  </a:rPr>
                  <a:t>.</a:t>
                </a:r>
              </a:p>
              <a:p>
                <a:r>
                  <a:rPr lang="en-US" altLang="zh-CN" dirty="0" smtClean="0">
                    <a:effectLst/>
                  </a:rPr>
                  <a:t>2</a:t>
                </a:r>
                <a:r>
                  <a:rPr lang="zh-CN" altLang="en-US" dirty="0" smtClean="0">
                    <a:effectLst/>
                  </a:rPr>
                  <a:t>）选择</a:t>
                </a:r>
                <a:r>
                  <a:rPr lang="zh-CN" altLang="en-US" dirty="0">
                    <a:effectLst/>
                  </a:rPr>
                  <a:t>与</a:t>
                </a:r>
                <a14:m>
                  <m:oMath xmlns:m="http://schemas.openxmlformats.org/officeDocument/2006/math">
                    <m:d>
                      <m:dPr>
                        <m:ctrlPr>
                          <a:rPr lang="en-US" i="1">
                            <a:effectLst/>
                            <a:latin typeface="Cambria Math" charset="0"/>
                          </a:rPr>
                        </m:ctrlPr>
                      </m:dPr>
                      <m:e>
                        <m:r>
                          <a:rPr lang="en-US" i="1">
                            <a:effectLst/>
                            <a:latin typeface="Cambria Math" charset="0"/>
                          </a:rPr>
                          <m:t>𝑝</m:t>
                        </m:r>
                        <m:r>
                          <a:rPr lang="en-US" i="1">
                            <a:effectLst/>
                            <a:latin typeface="Cambria Math" charset="0"/>
                          </a:rPr>
                          <m:t>−1</m:t>
                        </m:r>
                      </m:e>
                    </m:d>
                    <m:r>
                      <a:rPr lang="en-US" i="1">
                        <a:effectLst/>
                        <a:latin typeface="Cambria Math" charset="0"/>
                      </a:rPr>
                      <m:t>(</m:t>
                    </m:r>
                    <m:r>
                      <a:rPr lang="en-US" i="1">
                        <a:effectLst/>
                        <a:latin typeface="Cambria Math" charset="0"/>
                      </a:rPr>
                      <m:t>𝑞</m:t>
                    </m:r>
                    <m:r>
                      <a:rPr lang="en-US" i="1">
                        <a:effectLst/>
                        <a:latin typeface="Cambria Math" charset="0"/>
                      </a:rPr>
                      <m:t>−1)</m:t>
                    </m:r>
                  </m:oMath>
                </a14:m>
                <a:r>
                  <a:rPr lang="zh-CN" altLang="en-US" dirty="0">
                    <a:effectLst/>
                  </a:rPr>
                  <a:t>互素的</a:t>
                </a:r>
                <a:r>
                  <a:rPr lang="zh-CN" altLang="en-US" dirty="0" smtClean="0">
                    <a:effectLst/>
                  </a:rPr>
                  <a:t>数</a:t>
                </a:r>
                <a14:m>
                  <m:oMath xmlns:m="http://schemas.openxmlformats.org/officeDocument/2006/math">
                    <m:r>
                      <m:rPr>
                        <m:sty m:val="p"/>
                      </m:rPr>
                      <a:rPr lang="en-US" smtClean="0">
                        <a:latin typeface="Cambria Math" charset="0"/>
                      </a:rPr>
                      <m:t>e</m:t>
                    </m:r>
                  </m:oMath>
                </a14:m>
                <a:r>
                  <a:rPr lang="zh-CN" altLang="en-US" dirty="0" smtClean="0">
                    <a:effectLst/>
                  </a:rPr>
                  <a:t>（一般选</a:t>
                </a:r>
                <a:r>
                  <a:rPr lang="en-US" altLang="zh-CN" dirty="0" smtClean="0">
                    <a:effectLst/>
                  </a:rPr>
                  <a:t>3</a:t>
                </a:r>
                <a:r>
                  <a:rPr lang="zh-CN" altLang="en-US" dirty="0" smtClean="0">
                    <a:effectLst/>
                  </a:rPr>
                  <a:t>）</a:t>
                </a:r>
                <a:r>
                  <a:rPr lang="en-US" dirty="0" smtClean="0">
                    <a:effectLst/>
                  </a:rPr>
                  <a:t>.</a:t>
                </a:r>
              </a:p>
              <a:p>
                <a:r>
                  <a:rPr lang="en-US" altLang="zh-CN" dirty="0" smtClean="0">
                    <a:effectLst/>
                  </a:rPr>
                  <a:t>3</a:t>
                </a:r>
                <a:r>
                  <a:rPr lang="zh-CN" altLang="en-US" dirty="0" smtClean="0">
                    <a:effectLst/>
                  </a:rPr>
                  <a:t>）</a:t>
                </a:r>
                <a:r>
                  <a:rPr lang="zh-CN" altLang="en-US" dirty="0">
                    <a:effectLst/>
                  </a:rPr>
                  <a:t>计算</a:t>
                </a:r>
                <a:r>
                  <a:rPr lang="en-US" dirty="0">
                    <a:effectLst/>
                  </a:rPr>
                  <a:t>e</a:t>
                </a:r>
                <a:r>
                  <a:rPr lang="zh-CN" altLang="en-US" dirty="0">
                    <a:effectLst/>
                  </a:rPr>
                  <a:t>的模的</a:t>
                </a:r>
                <a14:m>
                  <m:oMath xmlns:m="http://schemas.openxmlformats.org/officeDocument/2006/math">
                    <m:d>
                      <m:dPr>
                        <m:ctrlPr>
                          <a:rPr lang="en-US" i="1">
                            <a:effectLst/>
                            <a:latin typeface="Cambria Math" charset="0"/>
                          </a:rPr>
                        </m:ctrlPr>
                      </m:dPr>
                      <m:e>
                        <m:r>
                          <a:rPr lang="en-US" i="1">
                            <a:effectLst/>
                            <a:latin typeface="Cambria Math" charset="0"/>
                          </a:rPr>
                          <m:t>𝑝</m:t>
                        </m:r>
                        <m:r>
                          <a:rPr lang="en-US" i="1">
                            <a:effectLst/>
                            <a:latin typeface="Cambria Math" charset="0"/>
                          </a:rPr>
                          <m:t>−1</m:t>
                        </m:r>
                      </m:e>
                    </m:d>
                    <m:r>
                      <a:rPr lang="en-US" i="1">
                        <a:effectLst/>
                        <a:latin typeface="Cambria Math" charset="0"/>
                      </a:rPr>
                      <m:t>(</m:t>
                    </m:r>
                    <m:r>
                      <a:rPr lang="en-US" i="1">
                        <a:effectLst/>
                        <a:latin typeface="Cambria Math" charset="0"/>
                      </a:rPr>
                      <m:t>𝑞</m:t>
                    </m:r>
                    <m:r>
                      <a:rPr lang="en-US" i="1">
                        <a:effectLst/>
                        <a:latin typeface="Cambria Math" charset="0"/>
                      </a:rPr>
                      <m:t>−1)</m:t>
                    </m:r>
                  </m:oMath>
                </a14:m>
                <a:r>
                  <a:rPr lang="zh-CN" altLang="en-US" dirty="0">
                    <a:effectLst/>
                  </a:rPr>
                  <a:t>的乘法逆元素</a:t>
                </a:r>
                <a:r>
                  <a:rPr lang="en-US" dirty="0">
                    <a:effectLst/>
                  </a:rPr>
                  <a:t>d</a:t>
                </a:r>
                <a:r>
                  <a:rPr lang="zh-CN" altLang="en-US" dirty="0">
                    <a:effectLst/>
                  </a:rPr>
                  <a:t>，即求</a:t>
                </a:r>
                <a:r>
                  <a:rPr lang="en-US" dirty="0">
                    <a:effectLst/>
                  </a:rPr>
                  <a:t>d</a:t>
                </a:r>
                <a:r>
                  <a:rPr lang="zh-CN" altLang="en-US" dirty="0">
                    <a:effectLst/>
                  </a:rPr>
                  <a:t>使得</a:t>
                </a:r>
                <a:r>
                  <a:rPr lang="en-US" dirty="0">
                    <a:effectLst/>
                  </a:rPr>
                  <a:t>d</a:t>
                </a:r>
                <a:r>
                  <a:rPr lang="zh-CN" altLang="en-US" dirty="0">
                    <a:effectLst/>
                  </a:rPr>
                  <a:t>满足</a:t>
                </a:r>
                <a:r>
                  <a:rPr lang="zh-CN" altLang="en-US" dirty="0" smtClean="0">
                    <a:effectLst/>
                  </a:rPr>
                  <a:t>：</a:t>
                </a:r>
                <a:endParaRPr lang="en-US" altLang="zh-CN" dirty="0">
                  <a:effectLst/>
                </a:endParaRPr>
              </a:p>
              <a:p>
                <a:endParaRPr lang="en-US" dirty="0" smtClean="0">
                  <a:effectLst/>
                </a:endParaRPr>
              </a:p>
              <a:p>
                <a:endParaRPr lang="en-US" dirty="0">
                  <a:effectLst/>
                </a:endParaRPr>
              </a:p>
              <a:p>
                <a:r>
                  <a:rPr lang="en-US" altLang="zh-CN" dirty="0" smtClean="0">
                    <a:effectLst/>
                  </a:rPr>
                  <a:t>4</a:t>
                </a:r>
                <a:r>
                  <a:rPr lang="zh-CN" altLang="en-US" dirty="0" smtClean="0">
                    <a:effectLst/>
                  </a:rPr>
                  <a:t>）公钥</a:t>
                </a:r>
                <a:r>
                  <a:rPr lang="en-US" dirty="0">
                    <a:effectLst/>
                  </a:rPr>
                  <a:t>=</a:t>
                </a:r>
                <a:r>
                  <a:rPr lang="zh-CN" altLang="en-US" dirty="0">
                    <a:effectLst/>
                  </a:rPr>
                  <a:t>（</a:t>
                </a:r>
                <a:r>
                  <a:rPr lang="en-US" dirty="0">
                    <a:effectLst/>
                  </a:rPr>
                  <a:t>N</a:t>
                </a:r>
                <a:r>
                  <a:rPr lang="zh-CN" altLang="en-US" dirty="0">
                    <a:effectLst/>
                  </a:rPr>
                  <a:t>，</a:t>
                </a:r>
                <a:r>
                  <a:rPr lang="en-US" dirty="0">
                    <a:effectLst/>
                  </a:rPr>
                  <a:t>e</a:t>
                </a:r>
                <a:r>
                  <a:rPr lang="zh-CN" altLang="en-US" dirty="0">
                    <a:effectLst/>
                  </a:rPr>
                  <a:t>）</a:t>
                </a:r>
                <a:r>
                  <a:rPr lang="en-US" dirty="0">
                    <a:effectLst/>
                  </a:rPr>
                  <a:t>; </a:t>
                </a:r>
                <a:r>
                  <a:rPr lang="zh-CN" altLang="en-US" dirty="0">
                    <a:solidFill>
                      <a:srgbClr val="C00000"/>
                    </a:solidFill>
                    <a:effectLst/>
                  </a:rPr>
                  <a:t>私钥</a:t>
                </a:r>
                <a:r>
                  <a:rPr lang="en-US" dirty="0">
                    <a:solidFill>
                      <a:srgbClr val="C00000"/>
                    </a:solidFill>
                    <a:effectLst/>
                  </a:rPr>
                  <a:t>=</a:t>
                </a:r>
                <a:r>
                  <a:rPr lang="en-US" dirty="0" smtClean="0">
                    <a:solidFill>
                      <a:srgbClr val="C00000"/>
                    </a:solidFill>
                    <a:effectLst/>
                  </a:rPr>
                  <a:t>d</a:t>
                </a:r>
              </a:p>
              <a:p>
                <a:endParaRPr lang="en-US" dirty="0">
                  <a:effectLst/>
                </a:endParaRPr>
              </a:p>
              <a:p>
                <a:pPr marL="0" indent="0">
                  <a:buNone/>
                </a:pPr>
                <a:r>
                  <a:rPr lang="en-US" dirty="0">
                    <a:effectLst/>
                  </a:rPr>
                  <a:t>RSA</a:t>
                </a:r>
                <a:r>
                  <a:rPr lang="zh-CN" altLang="en-US" dirty="0">
                    <a:effectLst/>
                  </a:rPr>
                  <a:t>加密</a:t>
                </a:r>
                <a:r>
                  <a:rPr lang="en-US" dirty="0">
                    <a:effectLst/>
                  </a:rPr>
                  <a:t>/</a:t>
                </a:r>
                <a:r>
                  <a:rPr lang="zh-CN" altLang="en-US" dirty="0">
                    <a:effectLst/>
                  </a:rPr>
                  <a:t>解密的步骤如下：</a:t>
                </a:r>
                <a:endParaRPr lang="en-US" dirty="0">
                  <a:effectLst/>
                </a:endParaRPr>
              </a:p>
              <a:p>
                <a:pPr marL="0" indent="0">
                  <a:buNone/>
                </a:pPr>
                <a:r>
                  <a:rPr lang="zh-CN" altLang="en-US" dirty="0">
                    <a:effectLst/>
                  </a:rPr>
                  <a:t>给定明文</a:t>
                </a:r>
                <a:r>
                  <a:rPr lang="en-US" dirty="0">
                    <a:effectLst/>
                  </a:rPr>
                  <a:t>M</a:t>
                </a:r>
                <a:r>
                  <a:rPr lang="zh-CN" altLang="en-US" dirty="0">
                    <a:effectLst/>
                  </a:rPr>
                  <a:t>，密文</a:t>
                </a:r>
                <a14:m>
                  <m:oMath xmlns:m="http://schemas.openxmlformats.org/officeDocument/2006/math">
                    <m:r>
                      <m:rPr>
                        <m:sty m:val="p"/>
                      </m:rPr>
                      <a:rPr lang="en-US">
                        <a:effectLst/>
                        <a:latin typeface="Cambria Math" charset="0"/>
                      </a:rPr>
                      <m:t>C</m:t>
                    </m:r>
                    <m:r>
                      <a:rPr lang="en-US">
                        <a:effectLst/>
                        <a:latin typeface="Cambria Math" charset="0"/>
                      </a:rPr>
                      <m:t>=</m:t>
                    </m:r>
                    <m:sSup>
                      <m:sSupPr>
                        <m:ctrlPr>
                          <a:rPr lang="en-US" i="1">
                            <a:effectLst/>
                            <a:latin typeface="Cambria Math" charset="0"/>
                          </a:rPr>
                        </m:ctrlPr>
                      </m:sSupPr>
                      <m:e>
                        <m:r>
                          <m:rPr>
                            <m:sty m:val="p"/>
                          </m:rPr>
                          <a:rPr lang="en-US">
                            <a:effectLst/>
                            <a:latin typeface="Cambria Math" charset="0"/>
                          </a:rPr>
                          <m:t>M</m:t>
                        </m:r>
                      </m:e>
                      <m:sup>
                        <m:r>
                          <m:rPr>
                            <m:sty m:val="p"/>
                          </m:rPr>
                          <a:rPr lang="en-US">
                            <a:effectLst/>
                            <a:latin typeface="Cambria Math" charset="0"/>
                          </a:rPr>
                          <m:t>e</m:t>
                        </m:r>
                      </m:sup>
                    </m:sSup>
                    <m:r>
                      <a:rPr lang="en-US" i="1">
                        <a:effectLst/>
                        <a:latin typeface="Cambria Math" charset="0"/>
                      </a:rPr>
                      <m:t> </m:t>
                    </m:r>
                    <m:r>
                      <a:rPr lang="en-US" i="1">
                        <a:effectLst/>
                        <a:latin typeface="Cambria Math" charset="0"/>
                      </a:rPr>
                      <m:t>𝑚𝑜𝑑</m:t>
                    </m:r>
                    <m:r>
                      <a:rPr lang="en-US" i="1">
                        <a:effectLst/>
                        <a:latin typeface="Cambria Math" charset="0"/>
                      </a:rPr>
                      <m:t> </m:t>
                    </m:r>
                    <m:r>
                      <a:rPr lang="en-US" i="1">
                        <a:effectLst/>
                        <a:latin typeface="Cambria Math" charset="0"/>
                      </a:rPr>
                      <m:t>𝑁</m:t>
                    </m:r>
                  </m:oMath>
                </a14:m>
                <a:r>
                  <a:rPr lang="zh-CN" altLang="en-US" dirty="0" smtClean="0">
                    <a:effectLst/>
                  </a:rPr>
                  <a:t>  （</a:t>
                </a:r>
                <a:r>
                  <a:rPr lang="en-US" altLang="zh-CN" dirty="0" smtClean="0">
                    <a:effectLst/>
                  </a:rPr>
                  <a:t>1</a:t>
                </a:r>
                <a:r>
                  <a:rPr lang="zh-CN" altLang="en-US" dirty="0" smtClean="0">
                    <a:effectLst/>
                  </a:rPr>
                  <a:t>）</a:t>
                </a:r>
                <a:r>
                  <a:rPr lang="en-US" dirty="0" smtClean="0">
                    <a:effectLst/>
                  </a:rPr>
                  <a:t>;</a:t>
                </a:r>
                <a:endParaRPr lang="en-US" dirty="0">
                  <a:effectLst/>
                </a:endParaRPr>
              </a:p>
              <a:p>
                <a:pPr marL="0" indent="0">
                  <a:buNone/>
                </a:pPr>
                <a:r>
                  <a:rPr lang="zh-CN" altLang="en-US" dirty="0">
                    <a:effectLst/>
                  </a:rPr>
                  <a:t>给定密文</a:t>
                </a:r>
                <a:r>
                  <a:rPr lang="en-US" dirty="0">
                    <a:effectLst/>
                  </a:rPr>
                  <a:t>C</a:t>
                </a:r>
                <a:r>
                  <a:rPr lang="zh-CN" altLang="en-US" dirty="0">
                    <a:effectLst/>
                  </a:rPr>
                  <a:t>，明文</a:t>
                </a:r>
                <a14:m>
                  <m:oMath xmlns:m="http://schemas.openxmlformats.org/officeDocument/2006/math">
                    <m:r>
                      <m:rPr>
                        <m:sty m:val="p"/>
                      </m:rPr>
                      <a:rPr lang="en-US">
                        <a:effectLst/>
                        <a:latin typeface="Cambria Math" charset="0"/>
                      </a:rPr>
                      <m:t>M</m:t>
                    </m:r>
                    <m:r>
                      <a:rPr lang="en-US">
                        <a:effectLst/>
                        <a:latin typeface="Cambria Math" charset="0"/>
                      </a:rPr>
                      <m:t>=</m:t>
                    </m:r>
                    <m:sSup>
                      <m:sSupPr>
                        <m:ctrlPr>
                          <a:rPr lang="en-US" i="1">
                            <a:effectLst/>
                            <a:latin typeface="Cambria Math" charset="0"/>
                          </a:rPr>
                        </m:ctrlPr>
                      </m:sSupPr>
                      <m:e>
                        <m:r>
                          <m:rPr>
                            <m:sty m:val="p"/>
                          </m:rPr>
                          <a:rPr lang="en-US">
                            <a:effectLst/>
                            <a:latin typeface="Cambria Math" charset="0"/>
                          </a:rPr>
                          <m:t>C</m:t>
                        </m:r>
                      </m:e>
                      <m:sup>
                        <m:r>
                          <m:rPr>
                            <m:sty m:val="p"/>
                          </m:rPr>
                          <a:rPr lang="en-US">
                            <a:effectLst/>
                            <a:latin typeface="Cambria Math" charset="0"/>
                          </a:rPr>
                          <m:t>d</m:t>
                        </m:r>
                      </m:sup>
                    </m:sSup>
                    <m:r>
                      <a:rPr lang="en-US" i="1">
                        <a:effectLst/>
                        <a:latin typeface="Cambria Math" charset="0"/>
                      </a:rPr>
                      <m:t> </m:t>
                    </m:r>
                    <m:r>
                      <a:rPr lang="en-US" i="1">
                        <a:effectLst/>
                        <a:latin typeface="Cambria Math" charset="0"/>
                      </a:rPr>
                      <m:t>𝑚𝑜𝑑</m:t>
                    </m:r>
                    <m:r>
                      <a:rPr lang="en-US" i="1">
                        <a:effectLst/>
                        <a:latin typeface="Cambria Math" charset="0"/>
                      </a:rPr>
                      <m:t> </m:t>
                    </m:r>
                    <m:r>
                      <a:rPr lang="en-US" i="1">
                        <a:effectLst/>
                        <a:latin typeface="Cambria Math" charset="0"/>
                      </a:rPr>
                      <m:t>𝑁</m:t>
                    </m:r>
                  </m:oMath>
                </a14:m>
                <a:r>
                  <a:rPr lang="zh-CN" altLang="en-US" dirty="0" smtClean="0">
                    <a:effectLst/>
                  </a:rPr>
                  <a:t>  （</a:t>
                </a:r>
                <a:r>
                  <a:rPr lang="en-US" altLang="zh-CN" dirty="0" smtClean="0">
                    <a:effectLst/>
                  </a:rPr>
                  <a:t>2</a:t>
                </a:r>
                <a:r>
                  <a:rPr lang="zh-CN" altLang="en-US" dirty="0" smtClean="0">
                    <a:effectLst/>
                  </a:rPr>
                  <a:t>）</a:t>
                </a:r>
                <a:r>
                  <a:rPr lang="en-US" dirty="0" smtClean="0">
                    <a:effectLst/>
                  </a:rPr>
                  <a:t>;</a:t>
                </a:r>
                <a:endParaRPr lang="en-US" dirty="0">
                  <a:effectLst/>
                </a:endParaRPr>
              </a:p>
              <a:p>
                <a:pPr marL="0" indent="0">
                  <a:buNone/>
                </a:pPr>
                <a:r>
                  <a:rPr lang="zh-CN" altLang="en-US" dirty="0">
                    <a:effectLst/>
                  </a:rPr>
                  <a:t>要证明</a:t>
                </a:r>
                <a14:m>
                  <m:oMath xmlns:m="http://schemas.openxmlformats.org/officeDocument/2006/math">
                    <m:r>
                      <m:rPr>
                        <m:sty m:val="p"/>
                      </m:rPr>
                      <a:rPr lang="en-US">
                        <a:effectLst/>
                        <a:latin typeface="Cambria Math" charset="0"/>
                      </a:rPr>
                      <m:t>M</m:t>
                    </m:r>
                    <m:r>
                      <a:rPr lang="en-US">
                        <a:effectLst/>
                        <a:latin typeface="Cambria Math" charset="0"/>
                      </a:rPr>
                      <m:t>=</m:t>
                    </m:r>
                    <m:sSup>
                      <m:sSupPr>
                        <m:ctrlPr>
                          <a:rPr lang="en-US" i="1">
                            <a:effectLst/>
                            <a:latin typeface="Cambria Math" charset="0"/>
                          </a:rPr>
                        </m:ctrlPr>
                      </m:sSupPr>
                      <m:e>
                        <m:r>
                          <m:rPr>
                            <m:sty m:val="p"/>
                          </m:rPr>
                          <a:rPr lang="en-US">
                            <a:effectLst/>
                            <a:latin typeface="Cambria Math" charset="0"/>
                          </a:rPr>
                          <m:t>C</m:t>
                        </m:r>
                      </m:e>
                      <m:sup>
                        <m:r>
                          <m:rPr>
                            <m:sty m:val="p"/>
                          </m:rPr>
                          <a:rPr lang="en-US">
                            <a:effectLst/>
                            <a:latin typeface="Cambria Math" charset="0"/>
                          </a:rPr>
                          <m:t>d</m:t>
                        </m:r>
                      </m:sup>
                    </m:sSup>
                    <m:r>
                      <a:rPr lang="en-US" i="1">
                        <a:effectLst/>
                        <a:latin typeface="Cambria Math" charset="0"/>
                      </a:rPr>
                      <m:t> </m:t>
                    </m:r>
                    <m:r>
                      <a:rPr lang="en-US" i="1">
                        <a:effectLst/>
                        <a:latin typeface="Cambria Math" charset="0"/>
                      </a:rPr>
                      <m:t>𝑚𝑜𝑑</m:t>
                    </m:r>
                    <m:r>
                      <a:rPr lang="en-US" i="1">
                        <a:effectLst/>
                        <a:latin typeface="Cambria Math" charset="0"/>
                      </a:rPr>
                      <m:t> </m:t>
                    </m:r>
                    <m:r>
                      <a:rPr lang="en-US" i="1">
                        <a:effectLst/>
                        <a:latin typeface="Cambria Math" charset="0"/>
                      </a:rPr>
                      <m:t>𝑁</m:t>
                    </m:r>
                    <m:r>
                      <a:rPr lang="en-US" i="1">
                        <a:effectLst/>
                        <a:latin typeface="Cambria Math" charset="0"/>
                      </a:rPr>
                      <m:t>=</m:t>
                    </m:r>
                    <m:sSup>
                      <m:sSupPr>
                        <m:ctrlPr>
                          <a:rPr lang="en-US" i="1">
                            <a:effectLst/>
                            <a:latin typeface="Cambria Math" charset="0"/>
                          </a:rPr>
                        </m:ctrlPr>
                      </m:sSupPr>
                      <m:e>
                        <m:r>
                          <a:rPr lang="en-US" i="1">
                            <a:effectLst/>
                            <a:latin typeface="Cambria Math" charset="0"/>
                          </a:rPr>
                          <m:t>𝑀</m:t>
                        </m:r>
                      </m:e>
                      <m:sup>
                        <m:r>
                          <a:rPr lang="en-US" i="1">
                            <a:effectLst/>
                            <a:latin typeface="Cambria Math" charset="0"/>
                          </a:rPr>
                          <m:t>𝑒𝑑</m:t>
                        </m:r>
                      </m:sup>
                    </m:sSup>
                    <m:r>
                      <a:rPr lang="en-US" i="1">
                        <a:effectLst/>
                        <a:latin typeface="Cambria Math" charset="0"/>
                      </a:rPr>
                      <m:t>𝑚𝑜𝑑</m:t>
                    </m:r>
                    <m:r>
                      <a:rPr lang="en-US" i="1">
                        <a:effectLst/>
                        <a:latin typeface="Cambria Math" charset="0"/>
                      </a:rPr>
                      <m:t> </m:t>
                    </m:r>
                    <m:r>
                      <a:rPr lang="en-US" i="1">
                        <a:effectLst/>
                        <a:latin typeface="Cambria Math" charset="0"/>
                      </a:rPr>
                      <m:t>𝑁</m:t>
                    </m:r>
                  </m:oMath>
                </a14:m>
                <a:r>
                  <a:rPr lang="zh-CN" altLang="en-US" dirty="0" smtClean="0">
                    <a:effectLst/>
                  </a:rPr>
                  <a:t> </a:t>
                </a:r>
                <a:r>
                  <a:rPr lang="zh-CN" altLang="en-US" dirty="0">
                    <a:effectLst/>
                  </a:rPr>
                  <a:t>需要用到一些数论中的欧拉定理。在此不赘述。</a:t>
                </a:r>
                <a:endParaRPr lang="en-US" dirty="0">
                  <a:effectLst/>
                </a:endParaRPr>
              </a:p>
              <a:p>
                <a:pPr marL="0" indent="0">
                  <a:buNone/>
                </a:pPr>
                <a:endParaRPr lang="en-US" dirty="0">
                  <a:effectLst/>
                </a:endParaRPr>
              </a:p>
              <a:p>
                <a:pPr lvl="0"/>
                <a:endParaRPr lang="en-US" dirty="0">
                  <a:effectLst/>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1413" y="2666999"/>
                <a:ext cx="9905998" cy="4065271"/>
              </a:xfrm>
              <a:blipFill rotWithShape="0">
                <a:blip r:embed="rId2"/>
                <a:stretch>
                  <a:fillRect l="-862" t="-149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458137" y="3404353"/>
                <a:ext cx="30354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a:latin typeface="Cambria Math" charset="0"/>
                            </a:rPr>
                          </m:ctrlPr>
                        </m:dPr>
                        <m:e>
                          <m:r>
                            <m:rPr>
                              <m:sty m:val="p"/>
                            </m:rPr>
                            <a:rPr lang="en-US">
                              <a:latin typeface="Cambria Math" charset="0"/>
                            </a:rPr>
                            <m:t>e</m:t>
                          </m:r>
                          <m:r>
                            <a:rPr lang="en-US" i="0">
                              <a:latin typeface="Cambria Math" charset="0"/>
                            </a:rPr>
                            <m:t>·</m:t>
                          </m:r>
                          <m:r>
                            <m:rPr>
                              <m:sty m:val="p"/>
                            </m:rPr>
                            <a:rPr lang="en-US" i="0">
                              <a:latin typeface="Cambria Math" charset="0"/>
                            </a:rPr>
                            <m:t>d</m:t>
                          </m:r>
                          <m:r>
                            <a:rPr lang="en-US" i="0">
                              <a:latin typeface="Cambria Math" charset="0"/>
                            </a:rPr>
                            <m:t>=1 </m:t>
                          </m:r>
                          <m:r>
                            <m:rPr>
                              <m:sty m:val="p"/>
                            </m:rPr>
                            <a:rPr lang="en-US" i="0">
                              <a:latin typeface="Cambria Math" charset="0"/>
                            </a:rPr>
                            <m:t>mod</m:t>
                          </m:r>
                          <m:d>
                            <m:dPr>
                              <m:ctrlPr>
                                <a:rPr lang="en-US" i="1">
                                  <a:latin typeface="Cambria Math" charset="0"/>
                                </a:rPr>
                              </m:ctrlPr>
                            </m:dPr>
                            <m:e>
                              <m:r>
                                <a:rPr lang="en-US" i="1">
                                  <a:latin typeface="Cambria Math" charset="0"/>
                                </a:rPr>
                                <m:t>𝑝</m:t>
                              </m:r>
                              <m:r>
                                <a:rPr lang="en-US" i="0">
                                  <a:latin typeface="Cambria Math" charset="0"/>
                                </a:rPr>
                                <m:t>−1</m:t>
                              </m:r>
                            </m:e>
                          </m:d>
                          <m:r>
                            <a:rPr lang="en-US" i="0">
                              <a:latin typeface="Cambria Math" charset="0"/>
                            </a:rPr>
                            <m:t>(</m:t>
                          </m:r>
                          <m:r>
                            <a:rPr lang="en-US" i="1">
                              <a:latin typeface="Cambria Math" charset="0"/>
                            </a:rPr>
                            <m:t>𝑞</m:t>
                          </m:r>
                          <m:r>
                            <a:rPr lang="en-US" i="0">
                              <a:latin typeface="Cambria Math" charset="0"/>
                            </a:rPr>
                            <m:t>−1</m:t>
                          </m:r>
                        </m:e>
                      </m:d>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458137" y="3404353"/>
                <a:ext cx="3035446" cy="369332"/>
              </a:xfrm>
              <a:prstGeom prst="rect">
                <a:avLst/>
              </a:prstGeom>
              <a:blipFill rotWithShape="0">
                <a:blip r:embed="rId3"/>
                <a:stretch>
                  <a:fillRect t="-116393" r="-16265" b="-186885"/>
                </a:stretch>
              </a:blipFill>
            </p:spPr>
            <p:txBody>
              <a:bodyPr/>
              <a:lstStyle/>
              <a:p>
                <a:r>
                  <a:rPr lang="en-US">
                    <a:noFill/>
                  </a:rPr>
                  <a:t> </a:t>
                </a:r>
              </a:p>
            </p:txBody>
          </p:sp>
        </mc:Fallback>
      </mc:AlternateContent>
      <p:sp>
        <p:nvSpPr>
          <p:cNvPr id="5" name="TextBox 4"/>
          <p:cNvSpPr txBox="1"/>
          <p:nvPr/>
        </p:nvSpPr>
        <p:spPr>
          <a:xfrm>
            <a:off x="8561070" y="2068830"/>
            <a:ext cx="3520440" cy="2045970"/>
          </a:xfrm>
          <a:prstGeom prst="rect">
            <a:avLst/>
          </a:prstGeom>
          <a:noFill/>
        </p:spPr>
        <p:txBody>
          <a:bodyPr wrap="square" rtlCol="0">
            <a:spAutoFit/>
          </a:bodyPr>
          <a:lstStyle/>
          <a:p>
            <a:r>
              <a:rPr lang="en-US" b="1" dirty="0"/>
              <a:t>RSA</a:t>
            </a:r>
            <a:r>
              <a:rPr lang="zh-CN" altLang="en-US" b="1" dirty="0"/>
              <a:t>安全的关键是素数</a:t>
            </a:r>
            <a:r>
              <a:rPr lang="en-US" b="1" dirty="0" err="1"/>
              <a:t>p,q</a:t>
            </a:r>
            <a:r>
              <a:rPr lang="zh-CN" altLang="en-US" b="1" dirty="0"/>
              <a:t>。如果我们得到了</a:t>
            </a:r>
            <a:r>
              <a:rPr lang="en-US" b="1" dirty="0" err="1"/>
              <a:t>p,q</a:t>
            </a:r>
            <a:r>
              <a:rPr lang="zh-CN" altLang="en-US" b="1" dirty="0"/>
              <a:t>，那就得到了密钥（包括私钥）。因此</a:t>
            </a:r>
            <a:r>
              <a:rPr lang="en-US" b="1" dirty="0" err="1"/>
              <a:t>p,q</a:t>
            </a:r>
            <a:r>
              <a:rPr lang="zh-CN" altLang="en-US" b="1" dirty="0"/>
              <a:t>要大</a:t>
            </a:r>
            <a:r>
              <a:rPr lang="en-US" b="1" dirty="0">
                <a:sym typeface="Wingdings" charset="2"/>
              </a:rPr>
              <a:t></a:t>
            </a:r>
            <a:r>
              <a:rPr lang="en-US" b="1" dirty="0"/>
              <a:t>N</a:t>
            </a:r>
            <a:r>
              <a:rPr lang="zh-CN" altLang="en-US" b="1" dirty="0"/>
              <a:t>要大。一般的</a:t>
            </a:r>
            <a:r>
              <a:rPr lang="en-US" b="1" dirty="0"/>
              <a:t>N</a:t>
            </a:r>
            <a:r>
              <a:rPr lang="zh-CN" altLang="en-US" b="1" dirty="0"/>
              <a:t>取</a:t>
            </a:r>
            <a:r>
              <a:rPr lang="en-US" b="1" dirty="0"/>
              <a:t>1024</a:t>
            </a:r>
            <a:r>
              <a:rPr lang="zh-CN" altLang="en-US" b="1" dirty="0"/>
              <a:t>位以上。这使得对于</a:t>
            </a:r>
            <a:r>
              <a:rPr lang="en-US" b="1" dirty="0"/>
              <a:t>N</a:t>
            </a:r>
            <a:r>
              <a:rPr lang="zh-CN" altLang="en-US" b="1" dirty="0"/>
              <a:t>因数分解找遍所有的</a:t>
            </a:r>
            <a:r>
              <a:rPr lang="en-US" b="1" dirty="0" err="1"/>
              <a:t>p,q</a:t>
            </a:r>
            <a:r>
              <a:rPr lang="zh-CN" altLang="en-US" b="1" dirty="0"/>
              <a:t>变得很难</a:t>
            </a:r>
            <a:r>
              <a:rPr lang="en-US" b="1" dirty="0"/>
              <a:t> </a:t>
            </a:r>
          </a:p>
          <a:p>
            <a:endParaRPr lang="en-US" dirty="0"/>
          </a:p>
        </p:txBody>
      </p:sp>
    </p:spTree>
    <p:extLst>
      <p:ext uri="{BB962C8B-B14F-4D97-AF65-F5344CB8AC3E}">
        <p14:creationId xmlns:p14="http://schemas.microsoft.com/office/powerpoint/2010/main" val="16986382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5998" cy="1905000"/>
          </a:xfrm>
        </p:spPr>
        <p:txBody>
          <a:bodyPr>
            <a:normAutofit/>
          </a:bodyPr>
          <a:lstStyle/>
          <a:p>
            <a:r>
              <a:rPr lang="en-US" altLang="zh-CN" sz="2800" dirty="0">
                <a:solidFill>
                  <a:srgbClr val="C00000"/>
                </a:solidFill>
              </a:rPr>
              <a:t>3</a:t>
            </a:r>
            <a:r>
              <a:rPr lang="en-US" altLang="zh-CN" sz="2800" dirty="0" smtClean="0">
                <a:solidFill>
                  <a:srgbClr val="C00000"/>
                </a:solidFill>
              </a:rPr>
              <a:t>.3</a:t>
            </a:r>
            <a:r>
              <a:rPr lang="zh-CN" altLang="en-US" sz="2800" dirty="0" smtClean="0">
                <a:solidFill>
                  <a:srgbClr val="C00000"/>
                </a:solidFill>
              </a:rPr>
              <a:t> </a:t>
            </a:r>
            <a:r>
              <a:rPr lang="en-US" altLang="zh-CN" sz="2800" dirty="0" err="1" smtClean="0">
                <a:solidFill>
                  <a:srgbClr val="C00000"/>
                </a:solidFill>
              </a:rPr>
              <a:t>Diffie</a:t>
            </a:r>
            <a:r>
              <a:rPr lang="en-US" altLang="zh-CN" sz="2800" dirty="0" smtClean="0">
                <a:solidFill>
                  <a:srgbClr val="C00000"/>
                </a:solidFill>
              </a:rPr>
              <a:t>-Hellman</a:t>
            </a:r>
            <a:r>
              <a:rPr lang="zh-CN" altLang="en-US" sz="2800" dirty="0">
                <a:solidFill>
                  <a:srgbClr val="C00000"/>
                </a:solidFill>
              </a:rPr>
              <a:t>密钥交换算法</a:t>
            </a:r>
            <a:endParaRPr lang="en-US" sz="2800"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1413" y="2411730"/>
                <a:ext cx="9905998" cy="4057649"/>
              </a:xfrm>
            </p:spPr>
            <p:txBody>
              <a:bodyPr>
                <a:normAutofit fontScale="92500" lnSpcReduction="20000"/>
              </a:bodyPr>
              <a:lstStyle/>
              <a:p>
                <a:r>
                  <a:rPr lang="zh-CN" altLang="en-US" dirty="0" smtClean="0"/>
                  <a:t>在对称加密系统中，密钥的建立和管理是最基本的问题之一。</a:t>
                </a:r>
                <a:endParaRPr lang="en-US" altLang="zh-CN" dirty="0" smtClean="0"/>
              </a:p>
              <a:p>
                <a:r>
                  <a:rPr lang="en-US" dirty="0">
                    <a:effectLst/>
                  </a:rPr>
                  <a:t>DH</a:t>
                </a:r>
                <a:r>
                  <a:rPr lang="zh-CN" altLang="en-US" dirty="0">
                    <a:effectLst/>
                  </a:rPr>
                  <a:t>算法的安全性建立在离散对数问题的计算难度。给定</a:t>
                </a:r>
                <a14:m>
                  <m:oMath xmlns:m="http://schemas.openxmlformats.org/officeDocument/2006/math">
                    <m:r>
                      <m:rPr>
                        <m:sty m:val="p"/>
                      </m:rPr>
                      <a:rPr lang="en-US">
                        <a:effectLst/>
                        <a:latin typeface="Cambria Math" charset="0"/>
                      </a:rPr>
                      <m:t>g</m:t>
                    </m:r>
                    <m:r>
                      <a:rPr lang="en-US">
                        <a:effectLst/>
                        <a:latin typeface="Cambria Math" charset="0"/>
                      </a:rPr>
                      <m:t>,</m:t>
                    </m:r>
                    <m:r>
                      <m:rPr>
                        <m:sty m:val="p"/>
                      </m:rPr>
                      <a:rPr lang="en-US">
                        <a:effectLst/>
                        <a:latin typeface="Cambria Math" charset="0"/>
                      </a:rPr>
                      <m:t>p</m:t>
                    </m:r>
                  </m:oMath>
                </a14:m>
                <a:r>
                  <a:rPr lang="zh-CN" altLang="en-US" dirty="0">
                    <a:effectLst/>
                  </a:rPr>
                  <a:t>和</a:t>
                </a:r>
                <a14:m>
                  <m:oMath xmlns:m="http://schemas.openxmlformats.org/officeDocument/2006/math">
                    <m:sSup>
                      <m:sSupPr>
                        <m:ctrlPr>
                          <a:rPr lang="en-US" i="1">
                            <a:effectLst/>
                            <a:latin typeface="Cambria Math" charset="0"/>
                          </a:rPr>
                        </m:ctrlPr>
                      </m:sSupPr>
                      <m:e>
                        <m:r>
                          <m:rPr>
                            <m:sty m:val="p"/>
                          </m:rPr>
                          <a:rPr lang="en-US">
                            <a:effectLst/>
                            <a:latin typeface="Cambria Math" charset="0"/>
                          </a:rPr>
                          <m:t>g</m:t>
                        </m:r>
                      </m:e>
                      <m:sup>
                        <m:r>
                          <m:rPr>
                            <m:sty m:val="p"/>
                          </m:rPr>
                          <a:rPr lang="en-US">
                            <a:effectLst/>
                            <a:latin typeface="Cambria Math" charset="0"/>
                          </a:rPr>
                          <m:t>k</m:t>
                        </m:r>
                      </m:sup>
                    </m:sSup>
                    <m:r>
                      <m:rPr>
                        <m:sty m:val="p"/>
                      </m:rPr>
                      <a:rPr lang="en-US">
                        <a:effectLst/>
                        <a:latin typeface="Cambria Math" charset="0"/>
                      </a:rPr>
                      <m:t>mod</m:t>
                    </m:r>
                    <m:r>
                      <a:rPr lang="en-US">
                        <a:effectLst/>
                        <a:latin typeface="Cambria Math" charset="0"/>
                      </a:rPr>
                      <m:t> </m:t>
                    </m:r>
                    <m:r>
                      <m:rPr>
                        <m:sty m:val="p"/>
                      </m:rPr>
                      <a:rPr lang="en-US">
                        <a:effectLst/>
                        <a:latin typeface="Cambria Math" charset="0"/>
                      </a:rPr>
                      <m:t>p</m:t>
                    </m:r>
                  </m:oMath>
                </a14:m>
                <a:r>
                  <a:rPr lang="en-US" dirty="0">
                    <a:effectLst/>
                  </a:rPr>
                  <a:t> </a:t>
                </a:r>
                <a:r>
                  <a:rPr lang="zh-CN" altLang="en-US" dirty="0" smtClean="0">
                    <a:effectLst/>
                  </a:rPr>
                  <a:t>，</a:t>
                </a:r>
                <a:r>
                  <a:rPr lang="zh-CN" altLang="en-US" dirty="0">
                    <a:effectLst/>
                  </a:rPr>
                  <a:t>求</a:t>
                </a:r>
                <a:r>
                  <a:rPr lang="en-US" dirty="0">
                    <a:effectLst/>
                  </a:rPr>
                  <a:t>k </a:t>
                </a:r>
                <a:r>
                  <a:rPr lang="zh-CN" altLang="en-US" dirty="0" smtClean="0">
                    <a:effectLst/>
                  </a:rPr>
                  <a:t>。</a:t>
                </a:r>
                <a:endParaRPr lang="en-US" altLang="zh-CN" dirty="0" smtClean="0">
                  <a:effectLst/>
                </a:endParaRPr>
              </a:p>
              <a:p>
                <a:endParaRPr lang="en-US" altLang="zh-CN" dirty="0" smtClean="0">
                  <a:effectLst/>
                </a:endParaRPr>
              </a:p>
              <a:p>
                <a:pPr marL="457200" lvl="0" indent="-457200">
                  <a:buFont typeface="+mj-lt"/>
                  <a:buAutoNum type="arabicPeriod"/>
                </a:pPr>
                <a:r>
                  <a:rPr lang="zh-CN" altLang="en-US" dirty="0">
                    <a:effectLst/>
                  </a:rPr>
                  <a:t>设定</a:t>
                </a:r>
                <a:r>
                  <a:rPr lang="en-US" i="1" dirty="0">
                    <a:effectLst/>
                  </a:rPr>
                  <a:t>p</a:t>
                </a:r>
                <a:r>
                  <a:rPr lang="zh-CN" altLang="en-US" dirty="0">
                    <a:effectLst/>
                  </a:rPr>
                  <a:t>为素数，</a:t>
                </a:r>
                <a:r>
                  <a:rPr lang="en-US" dirty="0">
                    <a:effectLst/>
                  </a:rPr>
                  <a:t>g</a:t>
                </a:r>
                <a:r>
                  <a:rPr lang="zh-CN" altLang="en-US" dirty="0">
                    <a:effectLst/>
                  </a:rPr>
                  <a:t>对于任何</a:t>
                </a:r>
                <a14:m>
                  <m:oMath xmlns:m="http://schemas.openxmlformats.org/officeDocument/2006/math">
                    <m:r>
                      <a:rPr lang="en-US" i="1">
                        <a:effectLst/>
                        <a:latin typeface="Cambria Math" charset="0"/>
                      </a:rPr>
                      <m:t>𝑥</m:t>
                    </m:r>
                    <m:r>
                      <a:rPr lang="zh-CN" altLang="en-US">
                        <a:effectLst/>
                        <a:latin typeface="Cambria Math" charset="0"/>
                      </a:rPr>
                      <m:t>∈</m:t>
                    </m:r>
                    <m:r>
                      <a:rPr lang="en-US">
                        <a:effectLst/>
                        <a:latin typeface="Cambria Math" charset="0"/>
                      </a:rPr>
                      <m:t>{1,2,…,</m:t>
                    </m:r>
                    <m:r>
                      <m:rPr>
                        <m:sty m:val="p"/>
                      </m:rPr>
                      <a:rPr lang="en-US">
                        <a:effectLst/>
                        <a:latin typeface="Cambria Math" charset="0"/>
                      </a:rPr>
                      <m:t>p</m:t>
                    </m:r>
                    <m:r>
                      <a:rPr lang="en-US" i="1">
                        <a:effectLst/>
                        <a:latin typeface="Cambria Math" charset="0"/>
                      </a:rPr>
                      <m:t>−</m:t>
                    </m:r>
                    <m:r>
                      <a:rPr lang="en-US">
                        <a:effectLst/>
                        <a:latin typeface="Cambria Math" charset="0"/>
                      </a:rPr>
                      <m:t>1}</m:t>
                    </m:r>
                  </m:oMath>
                </a14:m>
                <a:r>
                  <a:rPr lang="zh-CN" altLang="en-US" dirty="0">
                    <a:effectLst/>
                  </a:rPr>
                  <a:t>，都存在指数</a:t>
                </a:r>
                <a:r>
                  <a:rPr lang="en-US" dirty="0">
                    <a:effectLst/>
                  </a:rPr>
                  <a:t>n</a:t>
                </a:r>
                <a:r>
                  <a:rPr lang="zh-CN" altLang="en-US" dirty="0">
                    <a:effectLst/>
                  </a:rPr>
                  <a:t>，使得</a:t>
                </a:r>
                <a14:m>
                  <m:oMath xmlns:m="http://schemas.openxmlformats.org/officeDocument/2006/math">
                    <m:r>
                      <a:rPr lang="en-US" i="1">
                        <a:effectLst/>
                        <a:latin typeface="Cambria Math" charset="0"/>
                      </a:rPr>
                      <m:t>𝑥</m:t>
                    </m:r>
                    <m:r>
                      <a:rPr lang="en-US" i="1">
                        <a:effectLst/>
                        <a:latin typeface="Cambria Math" charset="0"/>
                      </a:rPr>
                      <m:t>=</m:t>
                    </m:r>
                    <m:sSup>
                      <m:sSupPr>
                        <m:ctrlPr>
                          <a:rPr lang="en-US" i="1">
                            <a:effectLst/>
                            <a:latin typeface="Cambria Math" charset="0"/>
                          </a:rPr>
                        </m:ctrlPr>
                      </m:sSupPr>
                      <m:e>
                        <m:r>
                          <a:rPr lang="en-US" i="1">
                            <a:effectLst/>
                            <a:latin typeface="Cambria Math" charset="0"/>
                          </a:rPr>
                          <m:t>𝑔</m:t>
                        </m:r>
                      </m:e>
                      <m:sup>
                        <m:r>
                          <a:rPr lang="en-US" i="1">
                            <a:effectLst/>
                            <a:latin typeface="Cambria Math" charset="0"/>
                          </a:rPr>
                          <m:t>𝑛</m:t>
                        </m:r>
                      </m:sup>
                    </m:sSup>
                    <m:r>
                      <a:rPr lang="en-US" i="1">
                        <a:effectLst/>
                        <a:latin typeface="Cambria Math" charset="0"/>
                      </a:rPr>
                      <m:t>𝑚𝑜𝑑</m:t>
                    </m:r>
                    <m:r>
                      <a:rPr lang="en-US" i="1">
                        <a:effectLst/>
                        <a:latin typeface="Cambria Math" charset="0"/>
                      </a:rPr>
                      <m:t> </m:t>
                    </m:r>
                    <m:r>
                      <a:rPr lang="en-US" i="1">
                        <a:effectLst/>
                        <a:latin typeface="Cambria Math" charset="0"/>
                      </a:rPr>
                      <m:t>𝑝</m:t>
                    </m:r>
                  </m:oMath>
                </a14:m>
                <a:r>
                  <a:rPr lang="en-US" dirty="0">
                    <a:effectLst/>
                  </a:rPr>
                  <a:t>.</a:t>
                </a:r>
                <a:r>
                  <a:rPr lang="zh-CN" altLang="en-US" dirty="0">
                    <a:effectLst/>
                  </a:rPr>
                  <a:t>这里</a:t>
                </a:r>
                <a:r>
                  <a:rPr lang="en-US" dirty="0">
                    <a:solidFill>
                      <a:schemeClr val="tx1">
                        <a:lumMod val="95000"/>
                      </a:schemeClr>
                    </a:solidFill>
                    <a:effectLst/>
                  </a:rPr>
                  <a:t>p</a:t>
                </a:r>
                <a:r>
                  <a:rPr lang="zh-CN" altLang="en-US" dirty="0">
                    <a:effectLst/>
                  </a:rPr>
                  <a:t>和</a:t>
                </a:r>
                <a:r>
                  <a:rPr lang="en-US" dirty="0">
                    <a:solidFill>
                      <a:schemeClr val="tx1">
                        <a:lumMod val="95000"/>
                      </a:schemeClr>
                    </a:solidFill>
                    <a:effectLst/>
                  </a:rPr>
                  <a:t>g</a:t>
                </a:r>
                <a:r>
                  <a:rPr lang="zh-CN" altLang="en-US" dirty="0">
                    <a:effectLst/>
                  </a:rPr>
                  <a:t>是公开的。</a:t>
                </a:r>
                <a:endParaRPr lang="en-US" dirty="0">
                  <a:effectLst/>
                </a:endParaRPr>
              </a:p>
              <a:p>
                <a:pPr marL="457200" lvl="0" indent="-457200">
                  <a:buFont typeface="+mj-lt"/>
                  <a:buAutoNum type="arabicPeriod"/>
                </a:pPr>
                <a:r>
                  <a:rPr lang="zh-CN" altLang="en-US" dirty="0">
                    <a:effectLst/>
                  </a:rPr>
                  <a:t>现在</a:t>
                </a:r>
                <a:r>
                  <a:rPr lang="en-US" dirty="0">
                    <a:effectLst/>
                  </a:rPr>
                  <a:t>Alice</a:t>
                </a:r>
                <a:r>
                  <a:rPr lang="zh-CN" altLang="en-US" dirty="0">
                    <a:effectLst/>
                  </a:rPr>
                  <a:t>秘密地选择指数</a:t>
                </a:r>
                <a:r>
                  <a:rPr lang="en-US" dirty="0">
                    <a:effectLst/>
                  </a:rPr>
                  <a:t>a</a:t>
                </a:r>
                <a:r>
                  <a:rPr lang="zh-CN" altLang="en-US" dirty="0">
                    <a:effectLst/>
                  </a:rPr>
                  <a:t>，</a:t>
                </a:r>
                <a:r>
                  <a:rPr lang="en-US" dirty="0">
                    <a:effectLst/>
                  </a:rPr>
                  <a:t>Bob</a:t>
                </a:r>
                <a:r>
                  <a:rPr lang="zh-CN" altLang="en-US" dirty="0">
                    <a:effectLst/>
                  </a:rPr>
                  <a:t>秘密地选择指数</a:t>
                </a:r>
                <a:r>
                  <a:rPr lang="en-US" dirty="0">
                    <a:effectLst/>
                  </a:rPr>
                  <a:t>b</a:t>
                </a:r>
                <a:r>
                  <a:rPr lang="zh-CN" altLang="en-US" dirty="0">
                    <a:effectLst/>
                  </a:rPr>
                  <a:t>，</a:t>
                </a:r>
                <a:r>
                  <a:rPr lang="en-US" dirty="0">
                    <a:effectLst/>
                  </a:rPr>
                  <a:t>Alice</a:t>
                </a:r>
                <a:r>
                  <a:rPr lang="zh-CN" altLang="en-US" dirty="0">
                    <a:effectLst/>
                  </a:rPr>
                  <a:t>计算</a:t>
                </a:r>
                <a14:m>
                  <m:oMath xmlns:m="http://schemas.openxmlformats.org/officeDocument/2006/math">
                    <m:sSup>
                      <m:sSupPr>
                        <m:ctrlPr>
                          <a:rPr lang="en-US" i="1">
                            <a:effectLst/>
                            <a:latin typeface="Cambria Math" charset="0"/>
                          </a:rPr>
                        </m:ctrlPr>
                      </m:sSupPr>
                      <m:e>
                        <m:r>
                          <m:rPr>
                            <m:sty m:val="p"/>
                          </m:rPr>
                          <a:rPr lang="en-US">
                            <a:effectLst/>
                            <a:latin typeface="Cambria Math" charset="0"/>
                          </a:rPr>
                          <m:t>g</m:t>
                        </m:r>
                      </m:e>
                      <m:sup>
                        <m:r>
                          <m:rPr>
                            <m:sty m:val="p"/>
                          </m:rPr>
                          <a:rPr lang="en-US">
                            <a:effectLst/>
                            <a:latin typeface="Cambria Math" charset="0"/>
                          </a:rPr>
                          <m:t>a</m:t>
                        </m:r>
                      </m:sup>
                    </m:sSup>
                    <m:r>
                      <a:rPr lang="en-US" i="1">
                        <a:effectLst/>
                        <a:latin typeface="Cambria Math" charset="0"/>
                      </a:rPr>
                      <m:t> </m:t>
                    </m:r>
                    <m:r>
                      <a:rPr lang="en-US" i="1">
                        <a:effectLst/>
                        <a:latin typeface="Cambria Math" charset="0"/>
                      </a:rPr>
                      <m:t>𝑚𝑜𝑑</m:t>
                    </m:r>
                    <m:r>
                      <a:rPr lang="en-US" i="1">
                        <a:effectLst/>
                        <a:latin typeface="Cambria Math" charset="0"/>
                      </a:rPr>
                      <m:t> </m:t>
                    </m:r>
                    <m:r>
                      <a:rPr lang="en-US" i="1">
                        <a:effectLst/>
                        <a:latin typeface="Cambria Math" charset="0"/>
                      </a:rPr>
                      <m:t>𝑝</m:t>
                    </m:r>
                  </m:oMath>
                </a14:m>
                <a:r>
                  <a:rPr lang="zh-CN" altLang="en-US" dirty="0">
                    <a:effectLst/>
                  </a:rPr>
                  <a:t>并发给</a:t>
                </a:r>
                <a:r>
                  <a:rPr lang="en-US" dirty="0">
                    <a:effectLst/>
                  </a:rPr>
                  <a:t>Bob</a:t>
                </a:r>
                <a:r>
                  <a:rPr lang="zh-CN" altLang="en-US" dirty="0">
                    <a:effectLst/>
                  </a:rPr>
                  <a:t>，</a:t>
                </a:r>
                <a:r>
                  <a:rPr lang="en-US" dirty="0">
                    <a:effectLst/>
                  </a:rPr>
                  <a:t>Bob</a:t>
                </a:r>
                <a:r>
                  <a:rPr lang="zh-CN" altLang="en-US" dirty="0">
                    <a:effectLst/>
                  </a:rPr>
                  <a:t>秘密地计算</a:t>
                </a:r>
                <a14:m>
                  <m:oMath xmlns:m="http://schemas.openxmlformats.org/officeDocument/2006/math">
                    <m:sSup>
                      <m:sSupPr>
                        <m:ctrlPr>
                          <a:rPr lang="en-US" i="1" smtClean="0">
                            <a:effectLst/>
                            <a:latin typeface="Cambria Math" charset="0"/>
                          </a:rPr>
                        </m:ctrlPr>
                      </m:sSupPr>
                      <m:e>
                        <m:r>
                          <m:rPr>
                            <m:sty m:val="p"/>
                          </m:rPr>
                          <a:rPr lang="en-US">
                            <a:effectLst/>
                            <a:latin typeface="Cambria Math" charset="0"/>
                          </a:rPr>
                          <m:t>g</m:t>
                        </m:r>
                      </m:e>
                      <m:sup>
                        <m:r>
                          <m:rPr>
                            <m:sty m:val="p"/>
                          </m:rPr>
                          <a:rPr lang="en-US">
                            <a:effectLst/>
                            <a:latin typeface="Cambria Math" charset="0"/>
                          </a:rPr>
                          <m:t>b</m:t>
                        </m:r>
                      </m:sup>
                    </m:sSup>
                    <m:r>
                      <a:rPr lang="en-US" i="1">
                        <a:effectLst/>
                        <a:latin typeface="Cambria Math" charset="0"/>
                      </a:rPr>
                      <m:t> </m:t>
                    </m:r>
                    <m:r>
                      <a:rPr lang="en-US" i="1">
                        <a:effectLst/>
                        <a:latin typeface="Cambria Math" charset="0"/>
                      </a:rPr>
                      <m:t>𝑚𝑜𝑑</m:t>
                    </m:r>
                    <m:r>
                      <a:rPr lang="en-US" i="1">
                        <a:effectLst/>
                        <a:latin typeface="Cambria Math" charset="0"/>
                      </a:rPr>
                      <m:t> </m:t>
                    </m:r>
                    <m:r>
                      <a:rPr lang="en-US" i="1">
                        <a:effectLst/>
                        <a:latin typeface="Cambria Math" charset="0"/>
                      </a:rPr>
                      <m:t>𝑝</m:t>
                    </m:r>
                  </m:oMath>
                </a14:m>
                <a:r>
                  <a:rPr lang="zh-CN" altLang="en-US" dirty="0">
                    <a:effectLst/>
                  </a:rPr>
                  <a:t>并发给</a:t>
                </a:r>
                <a:r>
                  <a:rPr lang="en-US" dirty="0">
                    <a:effectLst/>
                  </a:rPr>
                  <a:t>Alice</a:t>
                </a:r>
                <a:r>
                  <a:rPr lang="zh-CN" altLang="en-US" dirty="0">
                    <a:effectLst/>
                  </a:rPr>
                  <a:t>。</a:t>
                </a:r>
                <a:endParaRPr lang="en-US" dirty="0">
                  <a:effectLst/>
                </a:endParaRPr>
              </a:p>
              <a:p>
                <a:pPr marL="457200" lvl="0" indent="-457200">
                  <a:buFont typeface="+mj-lt"/>
                  <a:buAutoNum type="arabicPeriod"/>
                </a:pPr>
                <a:r>
                  <a:rPr lang="zh-CN" altLang="en-US" dirty="0" smtClean="0">
                    <a:solidFill>
                      <a:srgbClr val="FF0000"/>
                    </a:solidFill>
                    <a:effectLst/>
                  </a:rPr>
                  <a:t>于是</a:t>
                </a:r>
                <a:r>
                  <a:rPr lang="en-US" dirty="0">
                    <a:solidFill>
                      <a:srgbClr val="FF0000"/>
                    </a:solidFill>
                    <a:effectLst/>
                  </a:rPr>
                  <a:t>Alice</a:t>
                </a:r>
                <a:r>
                  <a:rPr lang="zh-CN" altLang="en-US" dirty="0">
                    <a:solidFill>
                      <a:srgbClr val="FF0000"/>
                    </a:solidFill>
                    <a:effectLst/>
                  </a:rPr>
                  <a:t>能够</a:t>
                </a:r>
                <a:r>
                  <a:rPr lang="zh-CN" altLang="en-US" dirty="0" smtClean="0">
                    <a:solidFill>
                      <a:srgbClr val="FF0000"/>
                    </a:solidFill>
                    <a:effectLst/>
                  </a:rPr>
                  <a:t>得到 </a:t>
                </a:r>
                <a:r>
                  <a:rPr lang="en-US" altLang="zh-CN" dirty="0" smtClean="0">
                    <a:solidFill>
                      <a:srgbClr val="FF0000"/>
                    </a:solidFill>
                    <a:effectLst/>
                  </a:rPr>
                  <a:t>(</a:t>
                </a:r>
                <a14:m>
                  <m:oMath xmlns:m="http://schemas.openxmlformats.org/officeDocument/2006/math">
                    <m:sSup>
                      <m:sSupPr>
                        <m:ctrlPr>
                          <a:rPr lang="en-US" i="1">
                            <a:solidFill>
                              <a:srgbClr val="FF0000"/>
                            </a:solidFill>
                            <a:effectLst/>
                            <a:latin typeface="Cambria Math" charset="0"/>
                          </a:rPr>
                        </m:ctrlPr>
                      </m:sSupPr>
                      <m:e>
                        <m:r>
                          <m:rPr>
                            <m:sty m:val="p"/>
                          </m:rPr>
                          <a:rPr lang="en-US">
                            <a:solidFill>
                              <a:srgbClr val="FF0000"/>
                            </a:solidFill>
                            <a:effectLst/>
                            <a:latin typeface="Cambria Math" charset="0"/>
                          </a:rPr>
                          <m:t>g</m:t>
                        </m:r>
                      </m:e>
                      <m:sup>
                        <m:r>
                          <m:rPr>
                            <m:sty m:val="p"/>
                          </m:rPr>
                          <a:rPr lang="en-US">
                            <a:solidFill>
                              <a:srgbClr val="FF0000"/>
                            </a:solidFill>
                            <a:effectLst/>
                            <a:latin typeface="Cambria Math" charset="0"/>
                          </a:rPr>
                          <m:t>b</m:t>
                        </m:r>
                      </m:sup>
                    </m:sSup>
                    <m:r>
                      <a:rPr lang="en-US" i="1">
                        <a:solidFill>
                          <a:srgbClr val="FF0000"/>
                        </a:solidFill>
                        <a:effectLst/>
                        <a:latin typeface="Cambria Math" charset="0"/>
                      </a:rPr>
                      <m:t> </m:t>
                    </m:r>
                    <m:r>
                      <a:rPr lang="en-US" i="1">
                        <a:solidFill>
                          <a:srgbClr val="FF0000"/>
                        </a:solidFill>
                        <a:effectLst/>
                        <a:latin typeface="Cambria Math" charset="0"/>
                      </a:rPr>
                      <m:t>𝑚𝑜𝑑</m:t>
                    </m:r>
                    <m:r>
                      <a:rPr lang="en-US" i="1">
                        <a:solidFill>
                          <a:srgbClr val="FF0000"/>
                        </a:solidFill>
                        <a:effectLst/>
                        <a:latin typeface="Cambria Math" charset="0"/>
                      </a:rPr>
                      <m:t> </m:t>
                    </m:r>
                    <m:r>
                      <a:rPr lang="en-US" i="1">
                        <a:solidFill>
                          <a:srgbClr val="FF0000"/>
                        </a:solidFill>
                        <a:effectLst/>
                        <a:latin typeface="Cambria Math" charset="0"/>
                      </a:rPr>
                      <m:t>𝑝</m:t>
                    </m:r>
                    <m:r>
                      <a:rPr lang="en-US" altLang="zh-CN" b="0" i="0" smtClean="0">
                        <a:solidFill>
                          <a:srgbClr val="FF0000"/>
                        </a:solidFill>
                        <a:effectLst/>
                        <a:latin typeface="Cambria Math" charset="0"/>
                      </a:rPr>
                      <m:t>)</m:t>
                    </m:r>
                  </m:oMath>
                </a14:m>
                <a:r>
                  <a:rPr lang="en-US" altLang="zh-CN" baseline="30000" dirty="0" smtClean="0">
                    <a:solidFill>
                      <a:srgbClr val="FF0000"/>
                    </a:solidFill>
                    <a:effectLst/>
                  </a:rPr>
                  <a:t>A</a:t>
                </a:r>
                <a:r>
                  <a:rPr lang="zh-CN" altLang="en-US" dirty="0" smtClean="0">
                    <a:solidFill>
                      <a:srgbClr val="FF0000"/>
                    </a:solidFill>
                    <a:effectLst/>
                  </a:rPr>
                  <a:t> </a:t>
                </a:r>
                <a14:m>
                  <m:oMath xmlns:m="http://schemas.openxmlformats.org/officeDocument/2006/math">
                    <m:r>
                      <a:rPr lang="en-US" i="1">
                        <a:solidFill>
                          <a:srgbClr val="FF0000"/>
                        </a:solidFill>
                        <a:effectLst/>
                        <a:latin typeface="Cambria Math" charset="0"/>
                      </a:rPr>
                      <m:t>𝑚𝑜𝑑</m:t>
                    </m:r>
                    <m:r>
                      <a:rPr lang="en-US" i="1">
                        <a:solidFill>
                          <a:srgbClr val="FF0000"/>
                        </a:solidFill>
                        <a:effectLst/>
                        <a:latin typeface="Cambria Math" charset="0"/>
                      </a:rPr>
                      <m:t> </m:t>
                    </m:r>
                    <m:r>
                      <a:rPr lang="en-US" i="1">
                        <a:solidFill>
                          <a:srgbClr val="FF0000"/>
                        </a:solidFill>
                        <a:effectLst/>
                        <a:latin typeface="Cambria Math" charset="0"/>
                      </a:rPr>
                      <m:t>𝑝</m:t>
                    </m:r>
                    <m:r>
                      <a:rPr lang="en-US" i="1">
                        <a:solidFill>
                          <a:srgbClr val="FF0000"/>
                        </a:solidFill>
                        <a:effectLst/>
                        <a:latin typeface="Cambria Math" charset="0"/>
                      </a:rPr>
                      <m:t> </m:t>
                    </m:r>
                  </m:oMath>
                </a14:m>
                <a:r>
                  <a:rPr lang="en-US" altLang="zh-CN" dirty="0" smtClean="0">
                    <a:solidFill>
                      <a:srgbClr val="FF0000"/>
                    </a:solidFill>
                    <a:effectLst/>
                  </a:rPr>
                  <a:t>=</a:t>
                </a:r>
                <a14:m>
                  <m:oMath xmlns:m="http://schemas.openxmlformats.org/officeDocument/2006/math">
                    <m:sSup>
                      <m:sSupPr>
                        <m:ctrlPr>
                          <a:rPr lang="en-US" i="1">
                            <a:solidFill>
                              <a:srgbClr val="FF0000"/>
                            </a:solidFill>
                            <a:effectLst/>
                            <a:latin typeface="Cambria Math" charset="0"/>
                          </a:rPr>
                        </m:ctrlPr>
                      </m:sSupPr>
                      <m:e>
                        <m:d>
                          <m:dPr>
                            <m:ctrlPr>
                              <a:rPr lang="en-US" i="1">
                                <a:solidFill>
                                  <a:srgbClr val="FF0000"/>
                                </a:solidFill>
                                <a:effectLst/>
                                <a:latin typeface="Cambria Math" charset="0"/>
                              </a:rPr>
                            </m:ctrlPr>
                          </m:dPr>
                          <m:e>
                            <m:sSup>
                              <m:sSupPr>
                                <m:ctrlPr>
                                  <a:rPr lang="en-US" i="1">
                                    <a:solidFill>
                                      <a:srgbClr val="FF0000"/>
                                    </a:solidFill>
                                    <a:effectLst/>
                                    <a:latin typeface="Cambria Math" charset="0"/>
                                  </a:rPr>
                                </m:ctrlPr>
                              </m:sSupPr>
                              <m:e>
                                <m:r>
                                  <m:rPr>
                                    <m:sty m:val="p"/>
                                  </m:rPr>
                                  <a:rPr lang="en-US">
                                    <a:solidFill>
                                      <a:srgbClr val="FF0000"/>
                                    </a:solidFill>
                                    <a:effectLst/>
                                    <a:latin typeface="Cambria Math" charset="0"/>
                                  </a:rPr>
                                  <m:t>g</m:t>
                                </m:r>
                              </m:e>
                              <m:sup>
                                <m:r>
                                  <m:rPr>
                                    <m:sty m:val="p"/>
                                  </m:rPr>
                                  <a:rPr lang="en-US">
                                    <a:solidFill>
                                      <a:srgbClr val="FF0000"/>
                                    </a:solidFill>
                                    <a:effectLst/>
                                    <a:latin typeface="Cambria Math" charset="0"/>
                                  </a:rPr>
                                  <m:t>b</m:t>
                                </m:r>
                              </m:sup>
                            </m:sSup>
                          </m:e>
                        </m:d>
                      </m:e>
                      <m:sup>
                        <m:r>
                          <m:rPr>
                            <m:sty m:val="p"/>
                          </m:rPr>
                          <a:rPr lang="en-US">
                            <a:solidFill>
                              <a:srgbClr val="FF0000"/>
                            </a:solidFill>
                            <a:effectLst/>
                            <a:latin typeface="Cambria Math" charset="0"/>
                          </a:rPr>
                          <m:t>a</m:t>
                        </m:r>
                      </m:sup>
                    </m:sSup>
                    <m:r>
                      <a:rPr lang="en-US">
                        <a:solidFill>
                          <a:srgbClr val="FF0000"/>
                        </a:solidFill>
                        <a:effectLst/>
                        <a:latin typeface="Cambria Math" charset="0"/>
                      </a:rPr>
                      <m:t> </m:t>
                    </m:r>
                    <m:r>
                      <a:rPr lang="en-US" i="1">
                        <a:solidFill>
                          <a:srgbClr val="FF0000"/>
                        </a:solidFill>
                        <a:effectLst/>
                        <a:latin typeface="Cambria Math" charset="0"/>
                      </a:rPr>
                      <m:t>𝑚𝑜𝑑</m:t>
                    </m:r>
                    <m:r>
                      <a:rPr lang="en-US" i="1">
                        <a:solidFill>
                          <a:srgbClr val="FF0000"/>
                        </a:solidFill>
                        <a:effectLst/>
                        <a:latin typeface="Cambria Math" charset="0"/>
                      </a:rPr>
                      <m:t> </m:t>
                    </m:r>
                    <m:r>
                      <a:rPr lang="en-US" i="1">
                        <a:solidFill>
                          <a:srgbClr val="FF0000"/>
                        </a:solidFill>
                        <a:effectLst/>
                        <a:latin typeface="Cambria Math" charset="0"/>
                      </a:rPr>
                      <m:t>𝑝</m:t>
                    </m:r>
                    <m:r>
                      <a:rPr lang="en-US">
                        <a:solidFill>
                          <a:srgbClr val="FF0000"/>
                        </a:solidFill>
                        <a:effectLst/>
                        <a:latin typeface="Cambria Math" charset="0"/>
                      </a:rPr>
                      <m:t>=</m:t>
                    </m:r>
                    <m:sSup>
                      <m:sSupPr>
                        <m:ctrlPr>
                          <a:rPr lang="en-US" i="1">
                            <a:solidFill>
                              <a:srgbClr val="FF0000"/>
                            </a:solidFill>
                            <a:effectLst/>
                            <a:latin typeface="Cambria Math" charset="0"/>
                          </a:rPr>
                        </m:ctrlPr>
                      </m:sSupPr>
                      <m:e>
                        <m:r>
                          <m:rPr>
                            <m:sty m:val="p"/>
                          </m:rPr>
                          <a:rPr lang="en-US">
                            <a:solidFill>
                              <a:srgbClr val="FF0000"/>
                            </a:solidFill>
                            <a:effectLst/>
                            <a:latin typeface="Cambria Math" charset="0"/>
                          </a:rPr>
                          <m:t>g</m:t>
                        </m:r>
                      </m:e>
                      <m:sup>
                        <m:r>
                          <m:rPr>
                            <m:sty m:val="p"/>
                          </m:rPr>
                          <a:rPr lang="en-US">
                            <a:solidFill>
                              <a:srgbClr val="FF0000"/>
                            </a:solidFill>
                            <a:effectLst/>
                            <a:latin typeface="Cambria Math" charset="0"/>
                          </a:rPr>
                          <m:t>ab</m:t>
                        </m:r>
                      </m:sup>
                    </m:sSup>
                    <m:r>
                      <a:rPr lang="en-US" i="1">
                        <a:solidFill>
                          <a:srgbClr val="FF0000"/>
                        </a:solidFill>
                        <a:effectLst/>
                        <a:latin typeface="Cambria Math" charset="0"/>
                      </a:rPr>
                      <m:t> </m:t>
                    </m:r>
                    <m:r>
                      <a:rPr lang="en-US" i="1">
                        <a:solidFill>
                          <a:srgbClr val="FF0000"/>
                        </a:solidFill>
                        <a:effectLst/>
                        <a:latin typeface="Cambria Math" charset="0"/>
                      </a:rPr>
                      <m:t>𝑚𝑜𝑑</m:t>
                    </m:r>
                    <m:r>
                      <a:rPr lang="en-US" i="1">
                        <a:solidFill>
                          <a:srgbClr val="FF0000"/>
                        </a:solidFill>
                        <a:effectLst/>
                        <a:latin typeface="Cambria Math" charset="0"/>
                      </a:rPr>
                      <m:t> </m:t>
                    </m:r>
                    <m:r>
                      <a:rPr lang="en-US" i="1">
                        <a:solidFill>
                          <a:srgbClr val="FF0000"/>
                        </a:solidFill>
                        <a:effectLst/>
                        <a:latin typeface="Cambria Math" charset="0"/>
                      </a:rPr>
                      <m:t>𝑝</m:t>
                    </m:r>
                  </m:oMath>
                </a14:m>
                <a:r>
                  <a:rPr lang="zh-CN" altLang="en-US" dirty="0">
                    <a:solidFill>
                      <a:srgbClr val="FF0000"/>
                    </a:solidFill>
                    <a:effectLst/>
                  </a:rPr>
                  <a:t>，</a:t>
                </a:r>
                <a:r>
                  <a:rPr lang="en-US" dirty="0">
                    <a:solidFill>
                      <a:srgbClr val="FF0000"/>
                    </a:solidFill>
                    <a:effectLst/>
                  </a:rPr>
                  <a:t>Bob</a:t>
                </a:r>
                <a:r>
                  <a:rPr lang="zh-CN" altLang="en-US" dirty="0">
                    <a:solidFill>
                      <a:srgbClr val="FF0000"/>
                    </a:solidFill>
                    <a:effectLst/>
                  </a:rPr>
                  <a:t>能计算得到</a:t>
                </a:r>
                <a14:m>
                  <m:oMath xmlns:m="http://schemas.openxmlformats.org/officeDocument/2006/math">
                    <m:sSup>
                      <m:sSupPr>
                        <m:ctrlPr>
                          <a:rPr lang="en-US" i="1">
                            <a:solidFill>
                              <a:srgbClr val="FF0000"/>
                            </a:solidFill>
                            <a:effectLst/>
                            <a:latin typeface="Cambria Math" charset="0"/>
                          </a:rPr>
                        </m:ctrlPr>
                      </m:sSupPr>
                      <m:e>
                        <m:d>
                          <m:dPr>
                            <m:ctrlPr>
                              <a:rPr lang="en-US" i="1">
                                <a:solidFill>
                                  <a:srgbClr val="FF0000"/>
                                </a:solidFill>
                                <a:effectLst/>
                                <a:latin typeface="Cambria Math" charset="0"/>
                              </a:rPr>
                            </m:ctrlPr>
                          </m:dPr>
                          <m:e>
                            <m:sSup>
                              <m:sSupPr>
                                <m:ctrlPr>
                                  <a:rPr lang="en-US" i="1">
                                    <a:solidFill>
                                      <a:srgbClr val="FF0000"/>
                                    </a:solidFill>
                                    <a:effectLst/>
                                    <a:latin typeface="Cambria Math" charset="0"/>
                                  </a:rPr>
                                </m:ctrlPr>
                              </m:sSupPr>
                              <m:e>
                                <m:r>
                                  <m:rPr>
                                    <m:sty m:val="p"/>
                                  </m:rPr>
                                  <a:rPr lang="en-US">
                                    <a:solidFill>
                                      <a:srgbClr val="FF0000"/>
                                    </a:solidFill>
                                    <a:effectLst/>
                                    <a:latin typeface="Cambria Math" charset="0"/>
                                  </a:rPr>
                                  <m:t>g</m:t>
                                </m:r>
                              </m:e>
                              <m:sup>
                                <m:r>
                                  <m:rPr>
                                    <m:sty m:val="p"/>
                                  </m:rPr>
                                  <a:rPr lang="en-US">
                                    <a:solidFill>
                                      <a:srgbClr val="FF0000"/>
                                    </a:solidFill>
                                    <a:effectLst/>
                                    <a:latin typeface="Cambria Math" charset="0"/>
                                  </a:rPr>
                                  <m:t>a</m:t>
                                </m:r>
                              </m:sup>
                            </m:sSup>
                          </m:e>
                        </m:d>
                      </m:e>
                      <m:sup>
                        <m:r>
                          <a:rPr lang="en-US" i="1">
                            <a:solidFill>
                              <a:srgbClr val="FF0000"/>
                            </a:solidFill>
                            <a:effectLst/>
                            <a:latin typeface="Cambria Math" charset="0"/>
                          </a:rPr>
                          <m:t>𝑏</m:t>
                        </m:r>
                      </m:sup>
                    </m:sSup>
                    <m:r>
                      <a:rPr lang="en-US" i="1">
                        <a:solidFill>
                          <a:srgbClr val="FF0000"/>
                        </a:solidFill>
                        <a:effectLst/>
                        <a:latin typeface="Cambria Math" charset="0"/>
                      </a:rPr>
                      <m:t> </m:t>
                    </m:r>
                    <m:r>
                      <a:rPr lang="en-US" i="1">
                        <a:solidFill>
                          <a:srgbClr val="FF0000"/>
                        </a:solidFill>
                        <a:effectLst/>
                        <a:latin typeface="Cambria Math" charset="0"/>
                      </a:rPr>
                      <m:t>𝑚𝑜𝑑</m:t>
                    </m:r>
                    <m:r>
                      <a:rPr lang="en-US" i="1">
                        <a:solidFill>
                          <a:srgbClr val="FF0000"/>
                        </a:solidFill>
                        <a:effectLst/>
                        <a:latin typeface="Cambria Math" charset="0"/>
                      </a:rPr>
                      <m:t> </m:t>
                    </m:r>
                    <m:r>
                      <a:rPr lang="en-US" i="1">
                        <a:solidFill>
                          <a:srgbClr val="FF0000"/>
                        </a:solidFill>
                        <a:effectLst/>
                        <a:latin typeface="Cambria Math" charset="0"/>
                      </a:rPr>
                      <m:t>𝑝</m:t>
                    </m:r>
                    <m:r>
                      <a:rPr lang="en-US">
                        <a:solidFill>
                          <a:srgbClr val="FF0000"/>
                        </a:solidFill>
                        <a:effectLst/>
                        <a:latin typeface="Cambria Math" charset="0"/>
                      </a:rPr>
                      <m:t>=</m:t>
                    </m:r>
                    <m:sSup>
                      <m:sSupPr>
                        <m:ctrlPr>
                          <a:rPr lang="en-US" i="1">
                            <a:solidFill>
                              <a:srgbClr val="FF0000"/>
                            </a:solidFill>
                            <a:effectLst/>
                            <a:latin typeface="Cambria Math" charset="0"/>
                          </a:rPr>
                        </m:ctrlPr>
                      </m:sSupPr>
                      <m:e>
                        <m:r>
                          <m:rPr>
                            <m:sty m:val="p"/>
                          </m:rPr>
                          <a:rPr lang="en-US">
                            <a:solidFill>
                              <a:srgbClr val="FF0000"/>
                            </a:solidFill>
                            <a:effectLst/>
                            <a:latin typeface="Cambria Math" charset="0"/>
                          </a:rPr>
                          <m:t>g</m:t>
                        </m:r>
                      </m:e>
                      <m:sup>
                        <m:r>
                          <m:rPr>
                            <m:sty m:val="p"/>
                          </m:rPr>
                          <a:rPr lang="en-US">
                            <a:solidFill>
                              <a:srgbClr val="FF0000"/>
                            </a:solidFill>
                            <a:effectLst/>
                            <a:latin typeface="Cambria Math" charset="0"/>
                          </a:rPr>
                          <m:t>ab</m:t>
                        </m:r>
                      </m:sup>
                    </m:sSup>
                    <m:r>
                      <a:rPr lang="en-US" i="1">
                        <a:solidFill>
                          <a:srgbClr val="FF0000"/>
                        </a:solidFill>
                        <a:effectLst/>
                        <a:latin typeface="Cambria Math" charset="0"/>
                      </a:rPr>
                      <m:t> </m:t>
                    </m:r>
                    <m:r>
                      <a:rPr lang="en-US" i="1">
                        <a:solidFill>
                          <a:srgbClr val="FF0000"/>
                        </a:solidFill>
                        <a:effectLst/>
                        <a:latin typeface="Cambria Math" charset="0"/>
                      </a:rPr>
                      <m:t>𝑚𝑜𝑑</m:t>
                    </m:r>
                    <m:r>
                      <a:rPr lang="en-US" i="1">
                        <a:solidFill>
                          <a:srgbClr val="FF0000"/>
                        </a:solidFill>
                        <a:effectLst/>
                        <a:latin typeface="Cambria Math" charset="0"/>
                      </a:rPr>
                      <m:t> </m:t>
                    </m:r>
                    <m:r>
                      <a:rPr lang="en-US" i="1">
                        <a:solidFill>
                          <a:srgbClr val="FF0000"/>
                        </a:solidFill>
                        <a:effectLst/>
                        <a:latin typeface="Cambria Math" charset="0"/>
                      </a:rPr>
                      <m:t>𝑝</m:t>
                    </m:r>
                  </m:oMath>
                </a14:m>
                <a:r>
                  <a:rPr lang="en-US" dirty="0">
                    <a:effectLst/>
                  </a:rPr>
                  <a:t>.</a:t>
                </a:r>
              </a:p>
              <a:p>
                <a:pPr marL="457200" lvl="0" indent="-457200">
                  <a:buFont typeface="+mj-lt"/>
                  <a:buAutoNum type="arabicPeriod"/>
                </a:pPr>
                <a14:m>
                  <m:oMath xmlns:m="http://schemas.openxmlformats.org/officeDocument/2006/math">
                    <m:sSup>
                      <m:sSupPr>
                        <m:ctrlPr>
                          <a:rPr lang="en-US" b="1" i="1" smtClean="0">
                            <a:solidFill>
                              <a:srgbClr val="C00000"/>
                            </a:solidFill>
                            <a:effectLst/>
                            <a:latin typeface="Cambria Math" charset="0"/>
                          </a:rPr>
                        </m:ctrlPr>
                      </m:sSupPr>
                      <m:e>
                        <m:r>
                          <a:rPr lang="en-US" b="1" i="1">
                            <a:solidFill>
                              <a:srgbClr val="C00000"/>
                            </a:solidFill>
                            <a:effectLst/>
                            <a:latin typeface="Cambria Math" charset="0"/>
                          </a:rPr>
                          <m:t>𝒈</m:t>
                        </m:r>
                      </m:e>
                      <m:sup>
                        <m:r>
                          <a:rPr lang="en-US" b="1" i="1">
                            <a:solidFill>
                              <a:srgbClr val="C00000"/>
                            </a:solidFill>
                            <a:effectLst/>
                            <a:latin typeface="Cambria Math" charset="0"/>
                          </a:rPr>
                          <m:t>𝒂𝒃</m:t>
                        </m:r>
                      </m:sup>
                    </m:sSup>
                    <m:r>
                      <a:rPr lang="en-US" b="1" i="1">
                        <a:solidFill>
                          <a:srgbClr val="C00000"/>
                        </a:solidFill>
                        <a:effectLst/>
                        <a:latin typeface="Cambria Math" charset="0"/>
                      </a:rPr>
                      <m:t> </m:t>
                    </m:r>
                    <m:r>
                      <a:rPr lang="en-US" b="1" i="1">
                        <a:solidFill>
                          <a:srgbClr val="C00000"/>
                        </a:solidFill>
                        <a:effectLst/>
                        <a:latin typeface="Cambria Math" charset="0"/>
                      </a:rPr>
                      <m:t>𝒎𝒐𝒅</m:t>
                    </m:r>
                    <m:r>
                      <a:rPr lang="en-US" b="1" i="1">
                        <a:solidFill>
                          <a:srgbClr val="C00000"/>
                        </a:solidFill>
                        <a:effectLst/>
                        <a:latin typeface="Cambria Math" charset="0"/>
                      </a:rPr>
                      <m:t> </m:t>
                    </m:r>
                    <m:r>
                      <a:rPr lang="en-US" b="1" i="1">
                        <a:solidFill>
                          <a:srgbClr val="C00000"/>
                        </a:solidFill>
                        <a:effectLst/>
                        <a:latin typeface="Cambria Math" charset="0"/>
                      </a:rPr>
                      <m:t>𝒑</m:t>
                    </m:r>
                  </m:oMath>
                </a14:m>
                <a:r>
                  <a:rPr lang="zh-CN" altLang="en-US" dirty="0">
                    <a:effectLst/>
                  </a:rPr>
                  <a:t>就是共享秘密，或者是要分发的</a:t>
                </a:r>
                <a:r>
                  <a:rPr lang="zh-CN" altLang="en-US" b="1" dirty="0">
                    <a:solidFill>
                      <a:srgbClr val="C00000"/>
                    </a:solidFill>
                    <a:effectLst/>
                  </a:rPr>
                  <a:t>对称密钥</a:t>
                </a:r>
                <a:r>
                  <a:rPr lang="zh-CN" altLang="en-US" dirty="0">
                    <a:effectLst/>
                  </a:rPr>
                  <a:t>。</a:t>
                </a:r>
                <a:endParaRPr lang="en-US" dirty="0">
                  <a:effectLst/>
                </a:endParaRPr>
              </a:p>
              <a:p>
                <a:pPr marL="457200" lvl="0" indent="-457200">
                  <a:buFont typeface="+mj-lt"/>
                  <a:buAutoNum type="arabicPeriod"/>
                </a:pPr>
                <a:r>
                  <a:rPr lang="zh-CN" altLang="en-US" b="1" dirty="0">
                    <a:effectLst/>
                  </a:rPr>
                  <a:t>攻击者</a:t>
                </a:r>
                <a:r>
                  <a:rPr lang="en-US" b="1" dirty="0">
                    <a:effectLst/>
                  </a:rPr>
                  <a:t>Trudy</a:t>
                </a:r>
                <a:r>
                  <a:rPr lang="zh-CN" altLang="en-US" b="1" dirty="0">
                    <a:effectLst/>
                  </a:rPr>
                  <a:t>就算截获了</a:t>
                </a:r>
                <a14:m>
                  <m:oMath xmlns:m="http://schemas.openxmlformats.org/officeDocument/2006/math">
                    <m:sSup>
                      <m:sSupPr>
                        <m:ctrlPr>
                          <a:rPr lang="en-US" b="1" i="1">
                            <a:effectLst/>
                            <a:latin typeface="Cambria Math" charset="0"/>
                          </a:rPr>
                        </m:ctrlPr>
                      </m:sSupPr>
                      <m:e>
                        <m:r>
                          <a:rPr lang="en-US" b="1" i="1">
                            <a:effectLst/>
                            <a:latin typeface="Cambria Math" charset="0"/>
                          </a:rPr>
                          <m:t>𝒈</m:t>
                        </m:r>
                      </m:e>
                      <m:sup>
                        <m:r>
                          <a:rPr lang="en-US" b="1" i="1">
                            <a:effectLst/>
                            <a:latin typeface="Cambria Math" charset="0"/>
                          </a:rPr>
                          <m:t>𝒃</m:t>
                        </m:r>
                      </m:sup>
                    </m:sSup>
                    <m:r>
                      <a:rPr lang="en-US" b="1" i="1">
                        <a:effectLst/>
                        <a:latin typeface="Cambria Math" charset="0"/>
                      </a:rPr>
                      <m:t> </m:t>
                    </m:r>
                    <m:r>
                      <a:rPr lang="en-US" b="1" i="1">
                        <a:effectLst/>
                        <a:latin typeface="Cambria Math" charset="0"/>
                      </a:rPr>
                      <m:t>𝒎𝒐𝒅</m:t>
                    </m:r>
                    <m:r>
                      <a:rPr lang="en-US" b="1" i="1">
                        <a:effectLst/>
                        <a:latin typeface="Cambria Math" charset="0"/>
                      </a:rPr>
                      <m:t> </m:t>
                    </m:r>
                    <m:r>
                      <a:rPr lang="en-US" b="1" i="1">
                        <a:effectLst/>
                        <a:latin typeface="Cambria Math" charset="0"/>
                      </a:rPr>
                      <m:t>𝒑</m:t>
                    </m:r>
                  </m:oMath>
                </a14:m>
                <a:r>
                  <a:rPr lang="zh-CN" altLang="en-US" b="1" dirty="0">
                    <a:effectLst/>
                  </a:rPr>
                  <a:t>和</a:t>
                </a:r>
                <a14:m>
                  <m:oMath xmlns:m="http://schemas.openxmlformats.org/officeDocument/2006/math">
                    <m:sSup>
                      <m:sSupPr>
                        <m:ctrlPr>
                          <a:rPr lang="en-US" b="1" i="1">
                            <a:effectLst/>
                            <a:latin typeface="Cambria Math" charset="0"/>
                          </a:rPr>
                        </m:ctrlPr>
                      </m:sSupPr>
                      <m:e>
                        <m:r>
                          <a:rPr lang="en-US" b="1" i="1">
                            <a:effectLst/>
                            <a:latin typeface="Cambria Math" charset="0"/>
                          </a:rPr>
                          <m:t>𝒈</m:t>
                        </m:r>
                      </m:e>
                      <m:sup>
                        <m:r>
                          <a:rPr lang="en-US" b="1" i="1">
                            <a:effectLst/>
                            <a:latin typeface="Cambria Math" charset="0"/>
                          </a:rPr>
                          <m:t>𝒂</m:t>
                        </m:r>
                      </m:sup>
                    </m:sSup>
                    <m:r>
                      <a:rPr lang="en-US" b="1" i="1">
                        <a:effectLst/>
                        <a:latin typeface="Cambria Math" charset="0"/>
                      </a:rPr>
                      <m:t> </m:t>
                    </m:r>
                    <m:r>
                      <a:rPr lang="en-US" b="1" i="1">
                        <a:effectLst/>
                        <a:latin typeface="Cambria Math" charset="0"/>
                      </a:rPr>
                      <m:t>𝒎𝒐𝒅</m:t>
                    </m:r>
                    <m:r>
                      <a:rPr lang="en-US" b="1" i="1">
                        <a:effectLst/>
                        <a:latin typeface="Cambria Math" charset="0"/>
                      </a:rPr>
                      <m:t> </m:t>
                    </m:r>
                    <m:r>
                      <a:rPr lang="en-US" b="1" i="1">
                        <a:effectLst/>
                        <a:latin typeface="Cambria Math" charset="0"/>
                      </a:rPr>
                      <m:t>𝒑</m:t>
                    </m:r>
                  </m:oMath>
                </a14:m>
                <a:r>
                  <a:rPr lang="zh-CN" altLang="en-US" b="1" dirty="0">
                    <a:effectLst/>
                  </a:rPr>
                  <a:t>，知道</a:t>
                </a:r>
                <a:r>
                  <a:rPr lang="en-US" b="1" dirty="0">
                    <a:effectLst/>
                  </a:rPr>
                  <a:t>g</a:t>
                </a:r>
                <a:r>
                  <a:rPr lang="zh-CN" altLang="en-US" b="1" dirty="0">
                    <a:effectLst/>
                  </a:rPr>
                  <a:t>和</a:t>
                </a:r>
                <a:r>
                  <a:rPr lang="en-US" b="1" dirty="0">
                    <a:effectLst/>
                  </a:rPr>
                  <a:t>p</a:t>
                </a:r>
                <a:r>
                  <a:rPr lang="zh-CN" altLang="en-US" b="1" dirty="0">
                    <a:effectLst/>
                  </a:rPr>
                  <a:t>也无法得到</a:t>
                </a:r>
                <a14:m>
                  <m:oMath xmlns:m="http://schemas.openxmlformats.org/officeDocument/2006/math">
                    <m:sSup>
                      <m:sSupPr>
                        <m:ctrlPr>
                          <a:rPr lang="en-US" b="1" i="1">
                            <a:effectLst/>
                            <a:latin typeface="Cambria Math" charset="0"/>
                          </a:rPr>
                        </m:ctrlPr>
                      </m:sSupPr>
                      <m:e>
                        <m:r>
                          <a:rPr lang="en-US" b="1" i="1">
                            <a:effectLst/>
                            <a:latin typeface="Cambria Math" charset="0"/>
                          </a:rPr>
                          <m:t>𝒈</m:t>
                        </m:r>
                      </m:e>
                      <m:sup>
                        <m:r>
                          <a:rPr lang="en-US" b="1" i="1">
                            <a:effectLst/>
                            <a:latin typeface="Cambria Math" charset="0"/>
                          </a:rPr>
                          <m:t>𝒂𝒃</m:t>
                        </m:r>
                      </m:sup>
                    </m:sSup>
                    <m:r>
                      <a:rPr lang="en-US" b="1" i="1">
                        <a:effectLst/>
                        <a:latin typeface="Cambria Math" charset="0"/>
                      </a:rPr>
                      <m:t> </m:t>
                    </m:r>
                    <m:r>
                      <a:rPr lang="en-US" b="1" i="1">
                        <a:effectLst/>
                        <a:latin typeface="Cambria Math" charset="0"/>
                      </a:rPr>
                      <m:t>𝒎𝒐𝒅</m:t>
                    </m:r>
                    <m:r>
                      <a:rPr lang="en-US" b="1" i="1">
                        <a:effectLst/>
                        <a:latin typeface="Cambria Math" charset="0"/>
                      </a:rPr>
                      <m:t> </m:t>
                    </m:r>
                    <m:r>
                      <a:rPr lang="en-US" b="1" i="1">
                        <a:effectLst/>
                        <a:latin typeface="Cambria Math" charset="0"/>
                      </a:rPr>
                      <m:t>𝒑</m:t>
                    </m:r>
                  </m:oMath>
                </a14:m>
                <a:r>
                  <a:rPr lang="en-US" dirty="0">
                    <a:effectLst/>
                  </a:rPr>
                  <a:t>.</a:t>
                </a:r>
                <a:r>
                  <a:rPr lang="zh-CN" altLang="en-US" dirty="0">
                    <a:effectLst/>
                  </a:rPr>
                  <a:t>它必须得到</a:t>
                </a:r>
                <a:r>
                  <a:rPr lang="en-US" dirty="0">
                    <a:effectLst/>
                  </a:rPr>
                  <a:t>a</a:t>
                </a:r>
                <a:r>
                  <a:rPr lang="zh-CN" altLang="en-US" dirty="0">
                    <a:effectLst/>
                  </a:rPr>
                  <a:t>或者</a:t>
                </a:r>
                <a:r>
                  <a:rPr lang="en-US" dirty="0">
                    <a:effectLst/>
                  </a:rPr>
                  <a:t>b</a:t>
                </a:r>
                <a:r>
                  <a:rPr lang="zh-CN" altLang="en-US" dirty="0">
                    <a:effectLst/>
                  </a:rPr>
                  <a:t>才能知道</a:t>
                </a:r>
                <a14:m>
                  <m:oMath xmlns:m="http://schemas.openxmlformats.org/officeDocument/2006/math">
                    <m:sSup>
                      <m:sSupPr>
                        <m:ctrlPr>
                          <a:rPr lang="en-US" i="1">
                            <a:effectLst/>
                            <a:latin typeface="Cambria Math" charset="0"/>
                          </a:rPr>
                        </m:ctrlPr>
                      </m:sSupPr>
                      <m:e>
                        <m:r>
                          <m:rPr>
                            <m:sty m:val="p"/>
                          </m:rPr>
                          <a:rPr lang="en-US">
                            <a:effectLst/>
                            <a:latin typeface="Cambria Math" charset="0"/>
                          </a:rPr>
                          <m:t>g</m:t>
                        </m:r>
                      </m:e>
                      <m:sup>
                        <m:r>
                          <m:rPr>
                            <m:sty m:val="p"/>
                          </m:rPr>
                          <a:rPr lang="en-US">
                            <a:effectLst/>
                            <a:latin typeface="Cambria Math" charset="0"/>
                          </a:rPr>
                          <m:t>ab</m:t>
                        </m:r>
                      </m:sup>
                    </m:sSup>
                    <m:r>
                      <a:rPr lang="en-US" i="1">
                        <a:effectLst/>
                        <a:latin typeface="Cambria Math" charset="0"/>
                      </a:rPr>
                      <m:t> </m:t>
                    </m:r>
                    <m:r>
                      <a:rPr lang="en-US" i="1">
                        <a:effectLst/>
                        <a:latin typeface="Cambria Math" charset="0"/>
                      </a:rPr>
                      <m:t>𝑚𝑜𝑑</m:t>
                    </m:r>
                    <m:r>
                      <a:rPr lang="en-US" i="1">
                        <a:effectLst/>
                        <a:latin typeface="Cambria Math" charset="0"/>
                      </a:rPr>
                      <m:t> </m:t>
                    </m:r>
                    <m:r>
                      <a:rPr lang="en-US" i="1">
                        <a:effectLst/>
                        <a:latin typeface="Cambria Math" charset="0"/>
                      </a:rPr>
                      <m:t>𝑝</m:t>
                    </m:r>
                  </m:oMath>
                </a14:m>
                <a:r>
                  <a:rPr lang="zh-CN" altLang="en-US" dirty="0">
                    <a:effectLst/>
                  </a:rPr>
                  <a:t>。</a:t>
                </a:r>
                <a:endParaRPr lang="en-US" dirty="0">
                  <a:effectLst/>
                </a:endParaRPr>
              </a:p>
              <a:p>
                <a:endParaRPr lang="en-US" altLang="zh-CN"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1413" y="2411730"/>
                <a:ext cx="9905998" cy="4057649"/>
              </a:xfrm>
              <a:blipFill rotWithShape="0">
                <a:blip r:embed="rId2"/>
                <a:stretch>
                  <a:fillRect l="-862" t="-8872"/>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5814060" y="246863"/>
            <a:ext cx="6252210" cy="1571293"/>
          </a:xfrm>
          <a:prstGeom prst="rect">
            <a:avLst/>
          </a:prstGeom>
          <a:ln>
            <a:noFill/>
          </a:ln>
          <a:effectLst>
            <a:softEdge rad="112500"/>
          </a:effectLst>
        </p:spPr>
      </p:pic>
    </p:spTree>
    <p:extLst>
      <p:ext uri="{BB962C8B-B14F-4D97-AF65-F5344CB8AC3E}">
        <p14:creationId xmlns:p14="http://schemas.microsoft.com/office/powerpoint/2010/main" val="18863419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5998" cy="1905000"/>
          </a:xfrm>
        </p:spPr>
        <p:txBody>
          <a:bodyPr>
            <a:normAutofit/>
          </a:bodyPr>
          <a:lstStyle/>
          <a:p>
            <a:r>
              <a:rPr lang="en-US" altLang="zh-CN" sz="2800" dirty="0" smtClean="0"/>
              <a:t>3.4</a:t>
            </a:r>
            <a:r>
              <a:rPr lang="zh-CN" altLang="en-US" sz="2800" dirty="0" smtClean="0"/>
              <a:t> 椭圆曲线加密</a:t>
            </a:r>
            <a:endParaRPr lang="en-US" sz="2800" dirty="0"/>
          </a:p>
        </p:txBody>
      </p:sp>
      <p:sp>
        <p:nvSpPr>
          <p:cNvPr id="3" name="Content Placeholder 2"/>
          <p:cNvSpPr>
            <a:spLocks noGrp="1"/>
          </p:cNvSpPr>
          <p:nvPr>
            <p:ph idx="1"/>
          </p:nvPr>
        </p:nvSpPr>
        <p:spPr>
          <a:xfrm>
            <a:off x="1049973" y="3381145"/>
            <a:ext cx="9905998" cy="3124201"/>
          </a:xfrm>
        </p:spPr>
        <p:txBody>
          <a:bodyPr/>
          <a:lstStyle/>
          <a:p>
            <a:r>
              <a:rPr lang="zh-CN" altLang="en-US" dirty="0">
                <a:effectLst/>
              </a:rPr>
              <a:t>椭圆曲线加密（</a:t>
            </a:r>
            <a:r>
              <a:rPr lang="en-US" dirty="0">
                <a:effectLst/>
              </a:rPr>
              <a:t>Elliptic Curve Cryptography, ECC</a:t>
            </a:r>
            <a:r>
              <a:rPr lang="zh-CN" altLang="en-US" dirty="0">
                <a:effectLst/>
              </a:rPr>
              <a:t>）的优势在于要获得同样等级的安全性，需要的二进制位少。而且所有最近的非对称加密标准都基</a:t>
            </a:r>
            <a:r>
              <a:rPr lang="en-US" dirty="0">
                <a:effectLst/>
              </a:rPr>
              <a:t>ECC</a:t>
            </a:r>
            <a:r>
              <a:rPr lang="zh-CN" altLang="en-US" dirty="0">
                <a:effectLst/>
              </a:rPr>
              <a:t>，包括区块链里用的。</a:t>
            </a:r>
            <a:r>
              <a:rPr lang="en-US" dirty="0">
                <a:effectLst/>
              </a:rPr>
              <a:t> </a:t>
            </a:r>
            <a:endParaRPr lang="en-US" dirty="0" smtClean="0">
              <a:effectLst/>
            </a:endParaRPr>
          </a:p>
          <a:p>
            <a:r>
              <a:rPr lang="zh-CN" altLang="en-US" dirty="0" smtClean="0">
                <a:effectLst/>
              </a:rPr>
              <a:t>简而言之，它定义一种在椭圆曲线上的</a:t>
            </a:r>
            <a:r>
              <a:rPr lang="zh-CN" altLang="en-US" dirty="0" smtClean="0">
                <a:solidFill>
                  <a:srgbClr val="C00000"/>
                </a:solidFill>
                <a:effectLst/>
              </a:rPr>
              <a:t>扩展模运算</a:t>
            </a:r>
            <a:r>
              <a:rPr lang="zh-CN" altLang="en-US" dirty="0" smtClean="0">
                <a:effectLst/>
              </a:rPr>
              <a:t>。</a:t>
            </a:r>
            <a:r>
              <a:rPr lang="zh-CN" altLang="en-US" dirty="0">
                <a:effectLst/>
              </a:rPr>
              <a:t>这使得它比使用一般的模运算的非</a:t>
            </a:r>
            <a:r>
              <a:rPr lang="zh-CN" altLang="en-US" dirty="0" smtClean="0">
                <a:effectLst/>
              </a:rPr>
              <a:t>对称加密</a:t>
            </a:r>
            <a:r>
              <a:rPr lang="zh-CN" altLang="en-US" dirty="0">
                <a:effectLst/>
              </a:rPr>
              <a:t>手段达到相同安全性所需要的密钥长度更</a:t>
            </a:r>
            <a:r>
              <a:rPr lang="zh-CN" altLang="en-US" dirty="0" smtClean="0">
                <a:effectLst/>
              </a:rPr>
              <a:t>短，由此能达到加速的效果。</a:t>
            </a:r>
            <a:endParaRPr lang="en-US" dirty="0"/>
          </a:p>
        </p:txBody>
      </p:sp>
      <p:pic>
        <p:nvPicPr>
          <p:cNvPr id="6" name="Picture 5"/>
          <p:cNvPicPr>
            <a:picLocks noChangeAspect="1"/>
          </p:cNvPicPr>
          <p:nvPr/>
        </p:nvPicPr>
        <p:blipFill>
          <a:blip r:embed="rId2"/>
          <a:stretch>
            <a:fillRect/>
          </a:stretch>
        </p:blipFill>
        <p:spPr>
          <a:xfrm>
            <a:off x="4444998" y="1635644"/>
            <a:ext cx="2275842" cy="2191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954814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8000"/>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smtClean="0"/>
              <a:t>如果女朋友要你的私钥，你该怎么回应她？</a:t>
            </a:r>
            <a:endParaRPr lang="en-US" dirty="0"/>
          </a:p>
        </p:txBody>
      </p:sp>
      <p:sp>
        <p:nvSpPr>
          <p:cNvPr id="3" name="Subtitle 2"/>
          <p:cNvSpPr>
            <a:spLocks noGrp="1"/>
          </p:cNvSpPr>
          <p:nvPr>
            <p:ph type="subTitle" idx="1"/>
          </p:nvPr>
        </p:nvSpPr>
        <p:spPr/>
        <p:txBody>
          <a:bodyPr/>
          <a:lstStyle/>
          <a:p>
            <a:r>
              <a:rPr lang="zh-CN" altLang="en-US" dirty="0" smtClean="0"/>
              <a:t>滚</a:t>
            </a:r>
            <a:endParaRPr lang="en-US" dirty="0"/>
          </a:p>
        </p:txBody>
      </p:sp>
    </p:spTree>
    <p:extLst>
      <p:ext uri="{BB962C8B-B14F-4D97-AF65-F5344CB8AC3E}">
        <p14:creationId xmlns:p14="http://schemas.microsoft.com/office/powerpoint/2010/main" val="13477630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5998" cy="1905000"/>
          </a:xfrm>
        </p:spPr>
        <p:txBody>
          <a:bodyPr>
            <a:normAutofit/>
          </a:bodyPr>
          <a:lstStyle/>
          <a:p>
            <a:r>
              <a:rPr lang="en-US" altLang="zh-CN" sz="2800" dirty="0"/>
              <a:t>3</a:t>
            </a:r>
            <a:r>
              <a:rPr lang="en-US" altLang="zh-CN" sz="2800" dirty="0" smtClean="0"/>
              <a:t>.5</a:t>
            </a:r>
            <a:r>
              <a:rPr lang="zh-CN" altLang="en-US" sz="2800" dirty="0" smtClean="0"/>
              <a:t> </a:t>
            </a:r>
            <a:r>
              <a:rPr lang="en-US" altLang="zh-CN" sz="2800" dirty="0" smtClean="0"/>
              <a:t>PKI</a:t>
            </a:r>
            <a:r>
              <a:rPr lang="zh-CN" altLang="en-US" sz="2800" dirty="0" smtClean="0"/>
              <a:t>公开加密系统基础设施</a:t>
            </a:r>
            <a:endParaRPr lang="en-US" sz="2800" dirty="0"/>
          </a:p>
        </p:txBody>
      </p:sp>
      <p:sp>
        <p:nvSpPr>
          <p:cNvPr id="3" name="Content Placeholder 2"/>
          <p:cNvSpPr>
            <a:spLocks noGrp="1"/>
          </p:cNvSpPr>
          <p:nvPr>
            <p:ph idx="1"/>
          </p:nvPr>
        </p:nvSpPr>
        <p:spPr>
          <a:xfrm>
            <a:off x="1141413" y="1783081"/>
            <a:ext cx="9905998" cy="4008120"/>
          </a:xfrm>
        </p:spPr>
        <p:txBody>
          <a:bodyPr/>
          <a:lstStyle/>
          <a:p>
            <a:r>
              <a:rPr lang="en-US" altLang="zh-CN" dirty="0" smtClean="0">
                <a:effectLst/>
              </a:rPr>
              <a:t>PKI=</a:t>
            </a:r>
            <a:r>
              <a:rPr lang="en-US" dirty="0" smtClean="0">
                <a:effectLst/>
              </a:rPr>
              <a:t>Public </a:t>
            </a:r>
            <a:r>
              <a:rPr lang="en-US" dirty="0">
                <a:effectLst/>
              </a:rPr>
              <a:t>Key Infrastructure </a:t>
            </a:r>
            <a:r>
              <a:rPr lang="zh-CN" altLang="en-US" dirty="0" smtClean="0">
                <a:effectLst/>
              </a:rPr>
              <a:t>。指在现实中安全地使用非对称加密技术所必须具备的一切条件的总和。</a:t>
            </a:r>
            <a:endParaRPr lang="en-US" altLang="zh-CN" dirty="0" smtClean="0">
              <a:effectLst/>
            </a:endParaRPr>
          </a:p>
          <a:p>
            <a:r>
              <a:rPr lang="zh-CN" altLang="en-US" dirty="0" smtClean="0">
                <a:effectLst/>
              </a:rPr>
              <a:t>既然要用</a:t>
            </a:r>
            <a:r>
              <a:rPr lang="en-US" altLang="zh-CN" dirty="0" smtClean="0">
                <a:effectLst/>
              </a:rPr>
              <a:t>B</a:t>
            </a:r>
            <a:r>
              <a:rPr lang="zh-CN" altLang="en-US" dirty="0" smtClean="0">
                <a:effectLst/>
              </a:rPr>
              <a:t>的公钥加密消息发给</a:t>
            </a:r>
            <a:r>
              <a:rPr lang="en-US" altLang="zh-CN" dirty="0" smtClean="0">
                <a:effectLst/>
              </a:rPr>
              <a:t>B</a:t>
            </a:r>
            <a:r>
              <a:rPr lang="zh-CN" altLang="en-US" dirty="0" smtClean="0">
                <a:effectLst/>
              </a:rPr>
              <a:t>，怎么知道公钥就是</a:t>
            </a:r>
            <a:r>
              <a:rPr lang="en-US" altLang="zh-CN" dirty="0" smtClean="0">
                <a:effectLst/>
              </a:rPr>
              <a:t>B</a:t>
            </a:r>
            <a:r>
              <a:rPr lang="zh-CN" altLang="en-US" dirty="0" smtClean="0">
                <a:effectLst/>
              </a:rPr>
              <a:t>的呢？</a:t>
            </a:r>
            <a:endParaRPr lang="en-US" altLang="zh-CN" dirty="0" smtClean="0">
              <a:effectLst/>
            </a:endParaRPr>
          </a:p>
          <a:p>
            <a:r>
              <a:rPr lang="zh-CN" altLang="en-US" dirty="0" smtClean="0">
                <a:effectLst/>
              </a:rPr>
              <a:t>数字证书：包含了用户名称及用户的公钥。该证书由证书权威机构（</a:t>
            </a:r>
            <a:r>
              <a:rPr lang="en-US" altLang="zh-CN" dirty="0" smtClean="0">
                <a:effectLst/>
              </a:rPr>
              <a:t>CA</a:t>
            </a:r>
            <a:r>
              <a:rPr lang="zh-CN" altLang="en-US" dirty="0" smtClean="0">
                <a:effectLst/>
              </a:rPr>
              <a:t>）签名。</a:t>
            </a:r>
            <a:endParaRPr lang="en-US" altLang="zh-CN" dirty="0" smtClean="0">
              <a:effectLst/>
            </a:endParaRPr>
          </a:p>
          <a:p>
            <a:r>
              <a:rPr lang="en-US" altLang="zh-CN" dirty="0" smtClean="0">
                <a:effectLst/>
              </a:rPr>
              <a:t>CA</a:t>
            </a:r>
            <a:r>
              <a:rPr lang="zh-CN" altLang="en-US" dirty="0" smtClean="0">
                <a:effectLst/>
              </a:rPr>
              <a:t>：可信第三方，担保某人拥有某公钥对应的私钥。</a:t>
            </a:r>
            <a:endParaRPr lang="en-US" altLang="zh-CN" dirty="0" smtClean="0">
              <a:effectLst/>
            </a:endParaRPr>
          </a:p>
          <a:p>
            <a:r>
              <a:rPr lang="zh-CN" altLang="en-US" dirty="0" smtClean="0">
                <a:effectLst/>
              </a:rPr>
              <a:t>数字证书的有效期：如果包含的用户的公钥对应的私钥被攻破，该用户需要更换密钥对，则数字证书需要更新（或撤销）。</a:t>
            </a:r>
            <a:endParaRPr lang="en-US" dirty="0"/>
          </a:p>
        </p:txBody>
      </p:sp>
    </p:spTree>
    <p:extLst>
      <p:ext uri="{BB962C8B-B14F-4D97-AF65-F5344CB8AC3E}">
        <p14:creationId xmlns:p14="http://schemas.microsoft.com/office/powerpoint/2010/main" val="20004937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5998" cy="1905000"/>
          </a:xfrm>
        </p:spPr>
        <p:txBody>
          <a:bodyPr/>
          <a:lstStyle/>
          <a:p>
            <a:r>
              <a:rPr lang="en-US" altLang="zh-CN" b="1" dirty="0" smtClean="0"/>
              <a:t>4</a:t>
            </a:r>
            <a:r>
              <a:rPr lang="zh-CN" altLang="en-US" b="1" dirty="0" smtClean="0"/>
              <a:t> 哈希函数</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1413" y="1543051"/>
                <a:ext cx="9905998" cy="4248150"/>
              </a:xfrm>
            </p:spPr>
            <p:txBody>
              <a:bodyPr>
                <a:normAutofit fontScale="92500" lnSpcReduction="10000"/>
              </a:bodyPr>
              <a:lstStyle/>
              <a:p>
                <a:r>
                  <a:rPr lang="zh-CN" altLang="en-US" dirty="0">
                    <a:effectLst/>
                  </a:rPr>
                  <a:t>一个加密哈希函数必须具有以下</a:t>
                </a:r>
                <a:r>
                  <a:rPr lang="zh-CN" altLang="en-US" dirty="0" smtClean="0">
                    <a:effectLst/>
                  </a:rPr>
                  <a:t>特性：</a:t>
                </a:r>
                <a:endParaRPr lang="en-US" altLang="zh-CN" dirty="0" smtClean="0">
                  <a:effectLst/>
                </a:endParaRPr>
              </a:p>
              <a:p>
                <a:endParaRPr lang="en-US" altLang="zh-CN" dirty="0" smtClean="0">
                  <a:effectLst/>
                </a:endParaRPr>
              </a:p>
              <a:p>
                <a:pPr marL="457200" lvl="0" indent="-457200">
                  <a:buFont typeface="+mj-lt"/>
                  <a:buAutoNum type="arabicPeriod"/>
                </a:pPr>
                <a:r>
                  <a:rPr lang="zh-CN" altLang="en-US" dirty="0">
                    <a:solidFill>
                      <a:srgbClr val="C00000"/>
                    </a:solidFill>
                    <a:effectLst/>
                  </a:rPr>
                  <a:t>压缩</a:t>
                </a:r>
                <a:r>
                  <a:rPr lang="zh-CN" altLang="en-US" dirty="0">
                    <a:effectLst/>
                  </a:rPr>
                  <a:t>。对于任意长度的输入值</a:t>
                </a:r>
                <a:r>
                  <a:rPr lang="en-US" dirty="0">
                    <a:effectLst/>
                  </a:rPr>
                  <a:t>x</a:t>
                </a:r>
                <a:r>
                  <a:rPr lang="zh-CN" altLang="en-US" dirty="0">
                    <a:effectLst/>
                  </a:rPr>
                  <a:t>，输出值</a:t>
                </a:r>
                <a:r>
                  <a:rPr lang="en-US" dirty="0">
                    <a:effectLst/>
                  </a:rPr>
                  <a:t>y=h(x)</a:t>
                </a:r>
                <a:r>
                  <a:rPr lang="zh-CN" altLang="en-US" dirty="0">
                    <a:effectLst/>
                  </a:rPr>
                  <a:t>的长度都比较小，一般是固定长度，如</a:t>
                </a:r>
                <a:r>
                  <a:rPr lang="en-US" dirty="0">
                    <a:effectLst/>
                  </a:rPr>
                  <a:t>160</a:t>
                </a:r>
                <a:r>
                  <a:rPr lang="zh-CN" altLang="en-US" dirty="0">
                    <a:effectLst/>
                  </a:rPr>
                  <a:t>位。</a:t>
                </a:r>
                <a:endParaRPr lang="en-US" dirty="0">
                  <a:effectLst/>
                </a:endParaRPr>
              </a:p>
              <a:p>
                <a:pPr marL="457200" lvl="0" indent="-457200">
                  <a:buFont typeface="+mj-lt"/>
                  <a:buAutoNum type="arabicPeriod"/>
                </a:pPr>
                <a:r>
                  <a:rPr lang="zh-CN" altLang="en-US" dirty="0">
                    <a:effectLst/>
                  </a:rPr>
                  <a:t>高效。任意的</a:t>
                </a:r>
                <a:r>
                  <a:rPr lang="en-US" dirty="0">
                    <a:effectLst/>
                  </a:rPr>
                  <a:t>x</a:t>
                </a:r>
                <a:r>
                  <a:rPr lang="zh-CN" altLang="en-US" dirty="0">
                    <a:effectLst/>
                  </a:rPr>
                  <a:t>，</a:t>
                </a:r>
                <a:r>
                  <a:rPr lang="en-US" dirty="0">
                    <a:effectLst/>
                  </a:rPr>
                  <a:t>h(x)</a:t>
                </a:r>
                <a:r>
                  <a:rPr lang="zh-CN" altLang="en-US" dirty="0">
                    <a:effectLst/>
                  </a:rPr>
                  <a:t>的计算量</a:t>
                </a:r>
                <a:r>
                  <a:rPr lang="en-US" dirty="0">
                    <a:effectLst/>
                  </a:rPr>
                  <a:t>/</a:t>
                </a:r>
                <a:r>
                  <a:rPr lang="zh-CN" altLang="en-US" dirty="0">
                    <a:effectLst/>
                  </a:rPr>
                  <a:t>计算复杂度应该低，随着</a:t>
                </a:r>
                <a:r>
                  <a:rPr lang="en-US" dirty="0">
                    <a:effectLst/>
                  </a:rPr>
                  <a:t>x</a:t>
                </a:r>
                <a:r>
                  <a:rPr lang="zh-CN" altLang="en-US" dirty="0">
                    <a:effectLst/>
                  </a:rPr>
                  <a:t>的规模，</a:t>
                </a:r>
                <a:r>
                  <a:rPr lang="en-US" dirty="0">
                    <a:effectLst/>
                  </a:rPr>
                  <a:t>h(x)</a:t>
                </a:r>
                <a:r>
                  <a:rPr lang="zh-CN" altLang="en-US" dirty="0">
                    <a:effectLst/>
                  </a:rPr>
                  <a:t>总不能是</a:t>
                </a:r>
                <a:r>
                  <a:rPr lang="en-US" dirty="0">
                    <a:effectLst/>
                  </a:rPr>
                  <a:t>O(</a:t>
                </a:r>
                <a14:m>
                  <m:oMath xmlns:m="http://schemas.openxmlformats.org/officeDocument/2006/math">
                    <m:sSup>
                      <m:sSupPr>
                        <m:ctrlPr>
                          <a:rPr lang="en-US" i="1">
                            <a:effectLst/>
                            <a:latin typeface="Cambria Math" charset="0"/>
                          </a:rPr>
                        </m:ctrlPr>
                      </m:sSupPr>
                      <m:e>
                        <m:r>
                          <m:rPr>
                            <m:sty m:val="p"/>
                          </m:rPr>
                          <a:rPr lang="en-US">
                            <a:effectLst/>
                            <a:latin typeface="Cambria Math" charset="0"/>
                          </a:rPr>
                          <m:t>e</m:t>
                        </m:r>
                      </m:e>
                      <m:sup>
                        <m:r>
                          <m:rPr>
                            <m:sty m:val="p"/>
                          </m:rPr>
                          <a:rPr lang="en-US">
                            <a:effectLst/>
                            <a:latin typeface="Cambria Math" charset="0"/>
                          </a:rPr>
                          <m:t>n</m:t>
                        </m:r>
                      </m:sup>
                    </m:sSup>
                  </m:oMath>
                </a14:m>
                <a:r>
                  <a:rPr lang="en-US" dirty="0">
                    <a:effectLst/>
                  </a:rPr>
                  <a:t>)</a:t>
                </a:r>
                <a:r>
                  <a:rPr lang="zh-CN" altLang="en-US" dirty="0">
                    <a:effectLst/>
                  </a:rPr>
                  <a:t>。</a:t>
                </a:r>
                <a:endParaRPr lang="en-US" dirty="0">
                  <a:effectLst/>
                </a:endParaRPr>
              </a:p>
              <a:p>
                <a:pPr marL="457200" lvl="0" indent="-457200">
                  <a:buFont typeface="+mj-lt"/>
                  <a:buAutoNum type="arabicPeriod"/>
                </a:pPr>
                <a:r>
                  <a:rPr lang="zh-CN" altLang="en-US" dirty="0">
                    <a:effectLst/>
                  </a:rPr>
                  <a:t>抗弱碰撞性。给定</a:t>
                </a:r>
                <a:r>
                  <a:rPr lang="en-US" dirty="0">
                    <a:effectLst/>
                  </a:rPr>
                  <a:t>x</a:t>
                </a:r>
                <a:r>
                  <a:rPr lang="zh-CN" altLang="en-US" dirty="0">
                    <a:effectLst/>
                  </a:rPr>
                  <a:t>和</a:t>
                </a:r>
                <a:r>
                  <a:rPr lang="en-US" dirty="0">
                    <a:effectLst/>
                  </a:rPr>
                  <a:t>h(x)</a:t>
                </a:r>
                <a:r>
                  <a:rPr lang="zh-CN" altLang="en-US" dirty="0">
                    <a:effectLst/>
                  </a:rPr>
                  <a:t>，要找到任意的</a:t>
                </a:r>
                <a:r>
                  <a:rPr lang="en-US" dirty="0">
                    <a:effectLst/>
                  </a:rPr>
                  <a:t>y</a:t>
                </a:r>
                <a:r>
                  <a:rPr lang="zh-CN" altLang="en-US" dirty="0">
                    <a:effectLst/>
                  </a:rPr>
                  <a:t>，使得</a:t>
                </a:r>
                <a:r>
                  <a:rPr lang="en-US" dirty="0">
                    <a:effectLst/>
                  </a:rPr>
                  <a:t>y</a:t>
                </a:r>
                <a:r>
                  <a:rPr lang="zh-CN" altLang="en-US" dirty="0">
                    <a:effectLst/>
                  </a:rPr>
                  <a:t>≠</a:t>
                </a:r>
                <a:r>
                  <a:rPr lang="en-US" dirty="0">
                    <a:effectLst/>
                  </a:rPr>
                  <a:t>x</a:t>
                </a:r>
                <a:r>
                  <a:rPr lang="zh-CN" altLang="en-US" dirty="0">
                    <a:effectLst/>
                  </a:rPr>
                  <a:t>，且</a:t>
                </a:r>
                <a:r>
                  <a:rPr lang="en-US" dirty="0">
                    <a:effectLst/>
                  </a:rPr>
                  <a:t>h(y)=h(x)</a:t>
                </a:r>
                <a:r>
                  <a:rPr lang="zh-CN" altLang="en-US" dirty="0">
                    <a:effectLst/>
                  </a:rPr>
                  <a:t>，这是不可能的。</a:t>
                </a:r>
                <a:endParaRPr lang="en-US" dirty="0">
                  <a:effectLst/>
                </a:endParaRPr>
              </a:p>
              <a:p>
                <a:pPr marL="457200" lvl="0" indent="-457200">
                  <a:buFont typeface="+mj-lt"/>
                  <a:buAutoNum type="arabicPeriod"/>
                </a:pPr>
                <a:r>
                  <a:rPr lang="zh-CN" altLang="en-US" dirty="0">
                    <a:effectLst/>
                  </a:rPr>
                  <a:t>抗强碰撞性。要想找到任意的</a:t>
                </a:r>
                <a:r>
                  <a:rPr lang="en-US" dirty="0">
                    <a:effectLst/>
                  </a:rPr>
                  <a:t>x</a:t>
                </a:r>
                <a:r>
                  <a:rPr lang="zh-CN" altLang="en-US" dirty="0">
                    <a:effectLst/>
                  </a:rPr>
                  <a:t>和</a:t>
                </a:r>
                <a:r>
                  <a:rPr lang="en-US" dirty="0">
                    <a:effectLst/>
                  </a:rPr>
                  <a:t>y</a:t>
                </a:r>
                <a:r>
                  <a:rPr lang="zh-CN" altLang="en-US" dirty="0">
                    <a:effectLst/>
                  </a:rPr>
                  <a:t>，使得</a:t>
                </a:r>
                <a:r>
                  <a:rPr lang="en-US" dirty="0">
                    <a:effectLst/>
                  </a:rPr>
                  <a:t>y</a:t>
                </a:r>
                <a:r>
                  <a:rPr lang="zh-CN" altLang="en-US" dirty="0">
                    <a:effectLst/>
                  </a:rPr>
                  <a:t>≠</a:t>
                </a:r>
                <a:r>
                  <a:rPr lang="en-US" dirty="0">
                    <a:effectLst/>
                  </a:rPr>
                  <a:t>x</a:t>
                </a:r>
                <a:r>
                  <a:rPr lang="zh-CN" altLang="en-US" dirty="0">
                    <a:effectLst/>
                  </a:rPr>
                  <a:t>，且</a:t>
                </a:r>
                <a:r>
                  <a:rPr lang="en-US" dirty="0">
                    <a:effectLst/>
                  </a:rPr>
                  <a:t>h(y)=h(x)</a:t>
                </a:r>
                <a:r>
                  <a:rPr lang="zh-CN" altLang="en-US" dirty="0">
                    <a:effectLst/>
                  </a:rPr>
                  <a:t>，这是不可能的</a:t>
                </a:r>
                <a:r>
                  <a:rPr lang="zh-CN" altLang="en-US" dirty="0" smtClean="0">
                    <a:effectLst/>
                  </a:rPr>
                  <a:t>。</a:t>
                </a:r>
                <a:endParaRPr lang="en-US" altLang="zh-CN" dirty="0" smtClean="0">
                  <a:effectLst/>
                </a:endParaRPr>
              </a:p>
              <a:p>
                <a:pPr marL="457200" lvl="0" indent="-457200">
                  <a:buFont typeface="+mj-lt"/>
                  <a:buAutoNum type="arabicPeriod"/>
                </a:pPr>
                <a:endParaRPr lang="en-US" altLang="zh-CN" dirty="0">
                  <a:effectLst/>
                </a:endParaRPr>
              </a:p>
              <a:p>
                <a:pPr>
                  <a:lnSpc>
                    <a:spcPct val="170000"/>
                  </a:lnSpc>
                </a:pPr>
                <a:r>
                  <a:rPr lang="en-US" b="1" dirty="0">
                    <a:effectLst/>
                  </a:rPr>
                  <a:t>	</a:t>
                </a:r>
                <a:r>
                  <a:rPr lang="zh-CN" altLang="en-US" b="1" dirty="0">
                    <a:effectLst/>
                  </a:rPr>
                  <a:t>但是，不得不承认的是，</a:t>
                </a:r>
                <a:r>
                  <a:rPr lang="en-US" b="1" dirty="0">
                    <a:effectLst/>
                  </a:rPr>
                  <a:t>hash</a:t>
                </a:r>
                <a:r>
                  <a:rPr lang="zh-CN" altLang="en-US" b="1" dirty="0">
                    <a:effectLst/>
                  </a:rPr>
                  <a:t>函数的输入空间远远大于输出空间，所以碰撞是一定存在的。</a:t>
                </a:r>
                <a:r>
                  <a:rPr lang="zh-CN" altLang="en-US" dirty="0">
                    <a:effectLst/>
                  </a:rPr>
                  <a:t>一旦发生了碰撞，我们就称这个哈希函数被攻破了，于是这个哈希函数就不安全了。</a:t>
                </a:r>
                <a:endParaRPr lang="en-US" dirty="0">
                  <a:effectLst/>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1413" y="1543051"/>
                <a:ext cx="9905998" cy="4248150"/>
              </a:xfrm>
              <a:blipFill rotWithShape="0">
                <a:blip r:embed="rId2"/>
                <a:stretch>
                  <a:fillRect l="-615" t="-2869" r="-62"/>
                </a:stretch>
              </a:blipFill>
            </p:spPr>
            <p:txBody>
              <a:bodyPr/>
              <a:lstStyle/>
              <a:p>
                <a:r>
                  <a:rPr lang="en-US">
                    <a:noFill/>
                  </a:rPr>
                  <a:t> </a:t>
                </a:r>
              </a:p>
            </p:txBody>
          </p:sp>
        </mc:Fallback>
      </mc:AlternateContent>
      <p:sp>
        <p:nvSpPr>
          <p:cNvPr id="4" name="TextBox 3"/>
          <p:cNvSpPr txBox="1"/>
          <p:nvPr/>
        </p:nvSpPr>
        <p:spPr>
          <a:xfrm>
            <a:off x="2354580" y="6046470"/>
            <a:ext cx="4149090" cy="369332"/>
          </a:xfrm>
          <a:prstGeom prst="rect">
            <a:avLst/>
          </a:prstGeom>
          <a:noFill/>
        </p:spPr>
        <p:txBody>
          <a:bodyPr wrap="square" rtlCol="0">
            <a:spAutoFit/>
          </a:bodyPr>
          <a:lstStyle/>
          <a:p>
            <a:r>
              <a:rPr lang="zh-CN" altLang="en-US" dirty="0"/>
              <a:t>为什么发生碰撞就不安全了呢？</a:t>
            </a:r>
            <a:endParaRPr lang="en-US" dirty="0"/>
          </a:p>
        </p:txBody>
      </p:sp>
    </p:spTree>
    <p:extLst>
      <p:ext uri="{BB962C8B-B14F-4D97-AF65-F5344CB8AC3E}">
        <p14:creationId xmlns:p14="http://schemas.microsoft.com/office/powerpoint/2010/main" val="17998496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70"/>
            <a:ext cx="9905998" cy="1905000"/>
          </a:xfrm>
        </p:spPr>
        <p:txBody>
          <a:bodyPr>
            <a:normAutofit/>
          </a:bodyPr>
          <a:lstStyle/>
          <a:p>
            <a:r>
              <a:rPr lang="en-US" altLang="zh-CN" sz="2800" dirty="0" smtClean="0">
                <a:solidFill>
                  <a:srgbClr val="C00000"/>
                </a:solidFill>
              </a:rPr>
              <a:t>4.1</a:t>
            </a:r>
            <a:r>
              <a:rPr lang="zh-CN" altLang="en-US" sz="2800" dirty="0" smtClean="0">
                <a:solidFill>
                  <a:srgbClr val="C00000"/>
                </a:solidFill>
              </a:rPr>
              <a:t> 数字签名</a:t>
            </a:r>
            <a:endParaRPr lang="en-US" sz="2800"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effectLst/>
                  </a:rPr>
                  <a:t>哈希函数一个很典型的应用场景就是非对称加密领域的数字</a:t>
                </a:r>
                <a:r>
                  <a:rPr lang="zh-CN" altLang="en-US" dirty="0" smtClean="0">
                    <a:effectLst/>
                  </a:rPr>
                  <a:t>签名。</a:t>
                </a:r>
                <a:endParaRPr lang="en-US" altLang="zh-CN" dirty="0" smtClean="0">
                  <a:effectLst/>
                </a:endParaRPr>
              </a:p>
              <a:p>
                <a:r>
                  <a:rPr lang="zh-CN" altLang="en-US" dirty="0" smtClean="0">
                    <a:effectLst/>
                  </a:rPr>
                  <a:t>假设</a:t>
                </a:r>
                <a:r>
                  <a:rPr lang="en-US" altLang="zh-CN" dirty="0" smtClean="0">
                    <a:effectLst/>
                  </a:rPr>
                  <a:t>Alice</a:t>
                </a:r>
                <a:r>
                  <a:rPr lang="zh-CN" altLang="en-US" dirty="0" smtClean="0">
                    <a:effectLst/>
                  </a:rPr>
                  <a:t>要给</a:t>
                </a:r>
                <a:r>
                  <a:rPr lang="en-US" altLang="zh-CN" dirty="0" smtClean="0">
                    <a:effectLst/>
                  </a:rPr>
                  <a:t>others</a:t>
                </a:r>
                <a:r>
                  <a:rPr lang="zh-CN" altLang="en-US" dirty="0" smtClean="0">
                    <a:effectLst/>
                  </a:rPr>
                  <a:t>发送一条明文消息</a:t>
                </a:r>
                <a:r>
                  <a:rPr lang="en-US" altLang="zh-CN" dirty="0" smtClean="0">
                    <a:effectLst/>
                  </a:rPr>
                  <a:t>M</a:t>
                </a:r>
                <a:r>
                  <a:rPr lang="zh-CN" altLang="en-US" dirty="0" smtClean="0">
                    <a:effectLst/>
                  </a:rPr>
                  <a:t>。</a:t>
                </a:r>
                <a:endParaRPr lang="en-US" altLang="zh-CN" dirty="0" smtClean="0">
                  <a:effectLst/>
                </a:endParaRPr>
              </a:p>
              <a:p>
                <a:pPr marL="0" indent="0">
                  <a:buNone/>
                </a:pPr>
                <a:r>
                  <a:rPr lang="en-US" dirty="0" smtClean="0">
                    <a:effectLst/>
                  </a:rPr>
                  <a:t>h(M</a:t>
                </a:r>
                <a:r>
                  <a:rPr lang="en-US" dirty="0">
                    <a:effectLst/>
                  </a:rPr>
                  <a:t>)</a:t>
                </a:r>
                <a:r>
                  <a:rPr lang="zh-CN" altLang="en-US" dirty="0">
                    <a:effectLst/>
                  </a:rPr>
                  <a:t>表示对消息</a:t>
                </a:r>
                <a:r>
                  <a:rPr lang="en-US" dirty="0">
                    <a:effectLst/>
                  </a:rPr>
                  <a:t>M</a:t>
                </a:r>
                <a:r>
                  <a:rPr lang="zh-CN" altLang="en-US" dirty="0">
                    <a:effectLst/>
                  </a:rPr>
                  <a:t>作哈希</a:t>
                </a:r>
                <a:r>
                  <a:rPr lang="zh-CN" altLang="en-US" dirty="0" smtClean="0">
                    <a:effectLst/>
                  </a:rPr>
                  <a:t>运算</a:t>
                </a:r>
                <a:endParaRPr lang="en-US" altLang="zh-CN" dirty="0" smtClean="0">
                  <a:effectLst/>
                </a:endParaRPr>
              </a:p>
              <a:p>
                <a:pPr marL="0" indent="0">
                  <a:buNone/>
                </a:pPr>
                <a14:m>
                  <m:oMath xmlns:m="http://schemas.openxmlformats.org/officeDocument/2006/math">
                    <m:sSub>
                      <m:sSubPr>
                        <m:ctrlPr>
                          <a:rPr lang="en-US" i="1">
                            <a:effectLst/>
                            <a:latin typeface="Cambria Math" charset="0"/>
                          </a:rPr>
                        </m:ctrlPr>
                      </m:sSubPr>
                      <m:e>
                        <m:r>
                          <a:rPr lang="en-US">
                            <a:effectLst/>
                            <a:latin typeface="Cambria Math" charset="0"/>
                          </a:rPr>
                          <m:t>[ ]</m:t>
                        </m:r>
                      </m:e>
                      <m:sub>
                        <m:r>
                          <a:rPr lang="en-US" i="1">
                            <a:effectLst/>
                            <a:latin typeface="Cambria Math" charset="0"/>
                          </a:rPr>
                          <m:t>𝐴𝑙𝑖𝑐𝑒</m:t>
                        </m:r>
                      </m:sub>
                    </m:sSub>
                  </m:oMath>
                </a14:m>
                <a:r>
                  <a:rPr lang="zh-CN" altLang="en-US" dirty="0">
                    <a:effectLst/>
                  </a:rPr>
                  <a:t>表示用</a:t>
                </a:r>
                <a:r>
                  <a:rPr lang="en-US" dirty="0">
                    <a:effectLst/>
                  </a:rPr>
                  <a:t>Alice</a:t>
                </a:r>
                <a:r>
                  <a:rPr lang="zh-CN" altLang="en-US" dirty="0">
                    <a:effectLst/>
                  </a:rPr>
                  <a:t>的私钥进行</a:t>
                </a:r>
                <a:r>
                  <a:rPr lang="zh-CN" altLang="en-US" dirty="0" smtClean="0">
                    <a:effectLst/>
                  </a:rPr>
                  <a:t>加密</a:t>
                </a:r>
                <a:endParaRPr lang="en-US" altLang="zh-CN" dirty="0" smtClean="0">
                  <a:effectLst/>
                </a:endParaRPr>
              </a:p>
              <a:p>
                <a:pPr marL="0" indent="0">
                  <a:buNone/>
                </a:pPr>
                <a14:m>
                  <m:oMath xmlns:m="http://schemas.openxmlformats.org/officeDocument/2006/math">
                    <m:sSub>
                      <m:sSubPr>
                        <m:ctrlPr>
                          <a:rPr lang="en-US" i="1">
                            <a:effectLst/>
                            <a:latin typeface="Cambria Math" charset="0"/>
                          </a:rPr>
                        </m:ctrlPr>
                      </m:sSubPr>
                      <m:e>
                        <m:r>
                          <a:rPr lang="en-US">
                            <a:effectLst/>
                            <a:latin typeface="Cambria Math" charset="0"/>
                          </a:rPr>
                          <m:t>{ }</m:t>
                        </m:r>
                      </m:e>
                      <m:sub>
                        <m:r>
                          <a:rPr lang="en-US" i="1">
                            <a:effectLst/>
                            <a:latin typeface="Cambria Math" charset="0"/>
                          </a:rPr>
                          <m:t>𝑜𝑡h𝑒𝑟𝑠</m:t>
                        </m:r>
                      </m:sub>
                    </m:sSub>
                  </m:oMath>
                </a14:m>
                <a:r>
                  <a:rPr lang="zh-CN" altLang="en-US" dirty="0" smtClean="0">
                    <a:effectLst/>
                  </a:rPr>
                  <a:t>表示用</a:t>
                </a:r>
                <a:r>
                  <a:rPr lang="en-US" dirty="0" smtClean="0">
                    <a:effectLst/>
                  </a:rPr>
                  <a:t>others</a:t>
                </a:r>
                <a:r>
                  <a:rPr lang="zh-CN" altLang="en-US" dirty="0">
                    <a:effectLst/>
                  </a:rPr>
                  <a:t>的</a:t>
                </a:r>
                <a:r>
                  <a:rPr lang="zh-CN" altLang="en-US" dirty="0" smtClean="0">
                    <a:effectLst/>
                  </a:rPr>
                  <a:t>公钥进行加密</a:t>
                </a:r>
                <a:endParaRPr lang="en-US" altLang="zh-CN" dirty="0" smtClean="0">
                  <a:effectLst/>
                </a:endParaRPr>
              </a:p>
              <a:p>
                <a:pPr marL="0" indent="0">
                  <a:buNone/>
                </a:pPr>
                <a:r>
                  <a:rPr lang="zh-CN" altLang="en-US" dirty="0" smtClean="0">
                    <a:effectLst/>
                  </a:rPr>
                  <a:t>应用：数字世界中的授权。</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862335" y="2036802"/>
                <a:ext cx="35300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𝑆𝑖𝑔𝑛𝑎𝑡𝑢𝑟𝑒</m:t>
                      </m:r>
                      <m:r>
                        <a:rPr lang="en-US" i="0">
                          <a:latin typeface="Cambria Math" charset="0"/>
                        </a:rPr>
                        <m:t> = </m:t>
                      </m:r>
                      <m:sSub>
                        <m:sSubPr>
                          <m:ctrlPr>
                            <a:rPr lang="en-US" i="1">
                              <a:latin typeface="Cambria Math" charset="0"/>
                            </a:rPr>
                          </m:ctrlPr>
                        </m:sSubPr>
                        <m:e>
                          <m:d>
                            <m:dPr>
                              <m:begChr m:val="["/>
                              <m:endChr m:val="]"/>
                              <m:ctrlPr>
                                <a:rPr lang="en-US" i="1">
                                  <a:latin typeface="Cambria Math" charset="0"/>
                                </a:rPr>
                              </m:ctrlPr>
                            </m:dPr>
                            <m:e>
                              <m:d>
                                <m:dPr>
                                  <m:begChr m:val=""/>
                                  <m:ctrlPr>
                                    <a:rPr lang="en-US" i="1">
                                      <a:latin typeface="Cambria Math" charset="0"/>
                                    </a:rPr>
                                  </m:ctrlPr>
                                </m:dPr>
                                <m:e>
                                  <m:r>
                                    <a:rPr lang="en-US" i="1">
                                      <a:latin typeface="Cambria Math" charset="0"/>
                                    </a:rPr>
                                    <m:t>h</m:t>
                                  </m:r>
                                  <m:r>
                                    <a:rPr lang="en-US" i="0">
                                      <a:latin typeface="Cambria Math" charset="0"/>
                                    </a:rPr>
                                    <m:t>(</m:t>
                                  </m:r>
                                  <m:sSub>
                                    <m:sSubPr>
                                      <m:ctrlPr>
                                        <a:rPr lang="en-US" i="1">
                                          <a:latin typeface="Cambria Math" charset="0"/>
                                        </a:rPr>
                                      </m:ctrlPr>
                                    </m:sSubPr>
                                    <m:e>
                                      <m:d>
                                        <m:dPr>
                                          <m:begChr m:val="{"/>
                                          <m:endChr m:val="}"/>
                                          <m:ctrlPr>
                                            <a:rPr lang="en-US" i="1">
                                              <a:latin typeface="Cambria Math" charset="0"/>
                                            </a:rPr>
                                          </m:ctrlPr>
                                        </m:dPr>
                                        <m:e>
                                          <m:r>
                                            <m:rPr>
                                              <m:sty m:val="p"/>
                                            </m:rPr>
                                            <a:rPr lang="en-US" i="0">
                                              <a:latin typeface="Cambria Math" charset="0"/>
                                            </a:rPr>
                                            <m:t>M</m:t>
                                          </m:r>
                                        </m:e>
                                      </m:d>
                                    </m:e>
                                    <m:sub>
                                      <m:r>
                                        <a:rPr lang="en-US" i="1">
                                          <a:latin typeface="Cambria Math" charset="0"/>
                                        </a:rPr>
                                        <m:t>𝑜𝑡h𝑒𝑟𝑠</m:t>
                                      </m:r>
                                    </m:sub>
                                  </m:sSub>
                                </m:e>
                              </m:d>
                            </m:e>
                          </m:d>
                        </m:e>
                        <m:sub>
                          <m:r>
                            <a:rPr lang="en-US" i="1">
                              <a:latin typeface="Cambria Math" charset="0"/>
                            </a:rPr>
                            <m:t>𝐴𝑙𝑖𝑐𝑒</m:t>
                          </m:r>
                        </m:sub>
                      </m:sSub>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862335" y="2036802"/>
                <a:ext cx="3530069" cy="369332"/>
              </a:xfrm>
              <a:prstGeom prst="rect">
                <a:avLst/>
              </a:prstGeom>
              <a:blipFill rotWithShape="0">
                <a:blip r:embed="rId3"/>
                <a:stretch>
                  <a:fillRect t="-116393" b="-186885"/>
                </a:stretch>
              </a:blipFill>
            </p:spPr>
            <p:txBody>
              <a:bodyPr/>
              <a:lstStyle/>
              <a:p>
                <a:r>
                  <a:rPr lang="en-US">
                    <a:noFill/>
                  </a:rPr>
                  <a:t> </a:t>
                </a:r>
              </a:p>
            </p:txBody>
          </p:sp>
        </mc:Fallback>
      </mc:AlternateContent>
    </p:spTree>
    <p:extLst>
      <p:ext uri="{BB962C8B-B14F-4D97-AF65-F5344CB8AC3E}">
        <p14:creationId xmlns:p14="http://schemas.microsoft.com/office/powerpoint/2010/main" val="5759418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5998" cy="1905000"/>
          </a:xfrm>
        </p:spPr>
        <p:txBody>
          <a:bodyPr>
            <a:normAutofit/>
          </a:bodyPr>
          <a:lstStyle/>
          <a:p>
            <a:r>
              <a:rPr lang="en-US" altLang="zh-CN" sz="2800" dirty="0" smtClean="0"/>
              <a:t>4.2</a:t>
            </a:r>
            <a:r>
              <a:rPr lang="zh-CN" altLang="en-US" sz="2800" dirty="0" smtClean="0"/>
              <a:t> 哈希函数</a:t>
            </a:r>
            <a:endParaRPr lang="en-US" sz="2800" dirty="0"/>
          </a:p>
        </p:txBody>
      </p:sp>
      <p:sp>
        <p:nvSpPr>
          <p:cNvPr id="3" name="Content Placeholder 2"/>
          <p:cNvSpPr>
            <a:spLocks noGrp="1"/>
          </p:cNvSpPr>
          <p:nvPr>
            <p:ph idx="1"/>
          </p:nvPr>
        </p:nvSpPr>
        <p:spPr/>
        <p:txBody>
          <a:bodyPr/>
          <a:lstStyle/>
          <a:p>
            <a:r>
              <a:rPr lang="en-US" dirty="0">
                <a:effectLst/>
              </a:rPr>
              <a:t>MD5</a:t>
            </a:r>
            <a:r>
              <a:rPr lang="zh-CN" altLang="en-US" dirty="0">
                <a:effectLst/>
              </a:rPr>
              <a:t>（</a:t>
            </a:r>
            <a:r>
              <a:rPr lang="en-US" dirty="0">
                <a:effectLst/>
              </a:rPr>
              <a:t>Message Digest</a:t>
            </a:r>
            <a:r>
              <a:rPr lang="zh-CN" altLang="en-US" dirty="0" smtClean="0">
                <a:effectLst/>
              </a:rPr>
              <a:t>），前身</a:t>
            </a:r>
            <a:r>
              <a:rPr lang="zh-CN" altLang="en-US" dirty="0">
                <a:effectLst/>
              </a:rPr>
              <a:t>是</a:t>
            </a:r>
            <a:r>
              <a:rPr lang="en-US" dirty="0">
                <a:effectLst/>
              </a:rPr>
              <a:t>MD4</a:t>
            </a:r>
            <a:r>
              <a:rPr lang="zh-CN" altLang="en-US" dirty="0">
                <a:effectLst/>
              </a:rPr>
              <a:t>，</a:t>
            </a:r>
            <a:r>
              <a:rPr lang="en-US" dirty="0">
                <a:effectLst/>
              </a:rPr>
              <a:t>MD4</a:t>
            </a:r>
            <a:r>
              <a:rPr lang="zh-CN" altLang="en-US" dirty="0">
                <a:effectLst/>
              </a:rPr>
              <a:t>前身是</a:t>
            </a:r>
            <a:r>
              <a:rPr lang="en-US" dirty="0">
                <a:effectLst/>
              </a:rPr>
              <a:t>MD2</a:t>
            </a:r>
            <a:r>
              <a:rPr lang="zh-CN" altLang="en-US" dirty="0">
                <a:effectLst/>
              </a:rPr>
              <a:t>，发明者是</a:t>
            </a:r>
            <a:r>
              <a:rPr lang="en-US" dirty="0">
                <a:effectLst/>
              </a:rPr>
              <a:t>RSA</a:t>
            </a:r>
            <a:r>
              <a:rPr lang="zh-CN" altLang="en-US" dirty="0">
                <a:effectLst/>
              </a:rPr>
              <a:t>的</a:t>
            </a:r>
            <a:r>
              <a:rPr lang="en-US" dirty="0" err="1" smtClean="0">
                <a:effectLst/>
              </a:rPr>
              <a:t>R</a:t>
            </a:r>
            <a:r>
              <a:rPr lang="en-US" altLang="zh-CN" dirty="0" err="1" smtClean="0">
                <a:effectLst/>
              </a:rPr>
              <a:t>ivest</a:t>
            </a:r>
            <a:r>
              <a:rPr lang="zh-CN" altLang="en-US" dirty="0" smtClean="0">
                <a:effectLst/>
              </a:rPr>
              <a:t>，</a:t>
            </a:r>
            <a:r>
              <a:rPr lang="zh-CN" altLang="en-US" dirty="0">
                <a:effectLst/>
              </a:rPr>
              <a:t>但是</a:t>
            </a:r>
            <a:r>
              <a:rPr lang="en-US" dirty="0">
                <a:effectLst/>
              </a:rPr>
              <a:t>MD</a:t>
            </a:r>
            <a:r>
              <a:rPr lang="zh-CN" altLang="en-US" dirty="0">
                <a:effectLst/>
              </a:rPr>
              <a:t>系列的早期算法都因为已经找到了碰撞而不再认为是安全的了。</a:t>
            </a:r>
            <a:r>
              <a:rPr lang="en-US" dirty="0">
                <a:effectLst/>
              </a:rPr>
              <a:t> </a:t>
            </a:r>
            <a:endParaRPr lang="en-US" dirty="0" smtClean="0">
              <a:effectLst/>
            </a:endParaRPr>
          </a:p>
          <a:p>
            <a:r>
              <a:rPr lang="zh-CN" altLang="en-US" dirty="0">
                <a:effectLst/>
              </a:rPr>
              <a:t>而目前比较流行的是</a:t>
            </a:r>
            <a:r>
              <a:rPr lang="en-US" dirty="0" smtClean="0">
                <a:effectLst/>
              </a:rPr>
              <a:t>SHA-</a:t>
            </a:r>
            <a:r>
              <a:rPr lang="en-US" altLang="zh-CN" dirty="0" smtClean="0">
                <a:effectLst/>
              </a:rPr>
              <a:t>256</a:t>
            </a:r>
            <a:r>
              <a:rPr lang="zh-CN" altLang="en-US" dirty="0" smtClean="0">
                <a:effectLst/>
              </a:rPr>
              <a:t>（</a:t>
            </a:r>
            <a:r>
              <a:rPr lang="en-US" dirty="0">
                <a:effectLst/>
              </a:rPr>
              <a:t>Safe Hash Algorithm</a:t>
            </a:r>
            <a:r>
              <a:rPr lang="zh-CN" altLang="en-US" dirty="0">
                <a:effectLst/>
              </a:rPr>
              <a:t>），输出</a:t>
            </a:r>
            <a:r>
              <a:rPr lang="zh-CN" altLang="en-US" dirty="0" smtClean="0">
                <a:effectLst/>
              </a:rPr>
              <a:t>为</a:t>
            </a:r>
            <a:r>
              <a:rPr lang="en-US" altLang="zh-CN" dirty="0" smtClean="0">
                <a:effectLst/>
              </a:rPr>
              <a:t>25</a:t>
            </a:r>
            <a:r>
              <a:rPr lang="en-US" dirty="0" smtClean="0">
                <a:effectLst/>
              </a:rPr>
              <a:t>6</a:t>
            </a:r>
            <a:r>
              <a:rPr lang="zh-CN" altLang="en-US" dirty="0" smtClean="0">
                <a:effectLst/>
              </a:rPr>
              <a:t>位</a:t>
            </a:r>
            <a:r>
              <a:rPr lang="zh-CN" altLang="en-US" dirty="0">
                <a:effectLst/>
              </a:rPr>
              <a:t>长度。区块链</a:t>
            </a:r>
            <a:r>
              <a:rPr lang="zh-CN" altLang="en-US" dirty="0" smtClean="0">
                <a:effectLst/>
              </a:rPr>
              <a:t>中用的哈</a:t>
            </a:r>
            <a:r>
              <a:rPr lang="zh-CN" altLang="en-US" dirty="0">
                <a:effectLst/>
              </a:rPr>
              <a:t>希算法就是</a:t>
            </a:r>
            <a:r>
              <a:rPr lang="zh-CN" altLang="en-US" dirty="0" smtClean="0">
                <a:effectLst/>
              </a:rPr>
              <a:t>它。</a:t>
            </a:r>
            <a:endParaRPr lang="en-US" dirty="0"/>
          </a:p>
        </p:txBody>
      </p:sp>
    </p:spTree>
    <p:extLst>
      <p:ext uri="{BB962C8B-B14F-4D97-AF65-F5344CB8AC3E}">
        <p14:creationId xmlns:p14="http://schemas.microsoft.com/office/powerpoint/2010/main" val="5729355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5998" cy="1905000"/>
          </a:xfrm>
        </p:spPr>
        <p:txBody>
          <a:bodyPr/>
          <a:lstStyle/>
          <a:p>
            <a:r>
              <a:rPr lang="en-US" altLang="zh-CN" b="1" dirty="0" smtClean="0"/>
              <a:t>5</a:t>
            </a:r>
            <a:r>
              <a:rPr lang="zh-CN" altLang="en-US" b="1" dirty="0" smtClean="0"/>
              <a:t> 区块链中的加密</a:t>
            </a:r>
            <a:endParaRPr lang="en-US" b="1"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6615571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5998" cy="1905000"/>
          </a:xfrm>
        </p:spPr>
        <p:txBody>
          <a:bodyPr>
            <a:normAutofit/>
          </a:bodyPr>
          <a:lstStyle/>
          <a:p>
            <a:r>
              <a:rPr lang="en-US" altLang="zh-CN" sz="2800" dirty="0" smtClean="0">
                <a:solidFill>
                  <a:srgbClr val="C00000"/>
                </a:solidFill>
              </a:rPr>
              <a:t>5.1</a:t>
            </a:r>
            <a:r>
              <a:rPr lang="zh-CN" altLang="en-US" sz="2800" dirty="0" smtClean="0">
                <a:solidFill>
                  <a:srgbClr val="C00000"/>
                </a:solidFill>
              </a:rPr>
              <a:t>比特币</a:t>
            </a:r>
            <a:endParaRPr lang="en-US" sz="2800" dirty="0">
              <a:solidFill>
                <a:srgbClr val="C00000"/>
              </a:solidFill>
            </a:endParaRPr>
          </a:p>
        </p:txBody>
      </p:sp>
      <p:sp>
        <p:nvSpPr>
          <p:cNvPr id="3" name="Content Placeholder 2"/>
          <p:cNvSpPr>
            <a:spLocks noGrp="1"/>
          </p:cNvSpPr>
          <p:nvPr>
            <p:ph idx="1"/>
          </p:nvPr>
        </p:nvSpPr>
        <p:spPr>
          <a:xfrm>
            <a:off x="1141413" y="1474470"/>
            <a:ext cx="9905998" cy="4549139"/>
          </a:xfrm>
        </p:spPr>
        <p:txBody>
          <a:bodyPr>
            <a:normAutofit/>
          </a:bodyPr>
          <a:lstStyle/>
          <a:p>
            <a:r>
              <a:rPr lang="zh-CN" altLang="en-US" dirty="0" smtClean="0"/>
              <a:t>比特币的所有权建立在</a:t>
            </a:r>
            <a:r>
              <a:rPr lang="zh-CN" altLang="en-US" dirty="0" smtClean="0">
                <a:solidFill>
                  <a:schemeClr val="tx1"/>
                </a:solidFill>
              </a:rPr>
              <a:t>数字密钥</a:t>
            </a:r>
            <a:r>
              <a:rPr lang="zh-CN" altLang="en-US" dirty="0" smtClean="0"/>
              <a:t>、</a:t>
            </a:r>
            <a:r>
              <a:rPr lang="zh-CN" altLang="en-US" dirty="0" smtClean="0">
                <a:solidFill>
                  <a:schemeClr val="tx1"/>
                </a:solidFill>
              </a:rPr>
              <a:t>比特币地址</a:t>
            </a:r>
            <a:r>
              <a:rPr lang="zh-CN" altLang="en-US" dirty="0" smtClean="0"/>
              <a:t>，以及</a:t>
            </a:r>
            <a:r>
              <a:rPr lang="zh-CN" altLang="en-US" dirty="0" smtClean="0">
                <a:solidFill>
                  <a:schemeClr val="tx1"/>
                </a:solidFill>
              </a:rPr>
              <a:t>数字签名</a:t>
            </a:r>
            <a:r>
              <a:rPr lang="zh-CN" altLang="en-US" dirty="0" smtClean="0"/>
              <a:t>的基础上。</a:t>
            </a:r>
            <a:endParaRPr lang="en-US" altLang="zh-CN" dirty="0" smtClean="0"/>
          </a:p>
          <a:p>
            <a:r>
              <a:rPr lang="zh-CN" altLang="en-US" dirty="0" smtClean="0"/>
              <a:t>每个比特币交易都需要提供给一个有效的</a:t>
            </a:r>
            <a:r>
              <a:rPr lang="zh-CN" altLang="en-US" b="1" dirty="0" smtClean="0">
                <a:solidFill>
                  <a:schemeClr val="tx1"/>
                </a:solidFill>
              </a:rPr>
              <a:t>签名</a:t>
            </a:r>
            <a:r>
              <a:rPr lang="zh-CN" altLang="en-US" dirty="0" smtClean="0"/>
              <a:t>，这个签名只能由有效的</a:t>
            </a:r>
            <a:r>
              <a:rPr lang="zh-CN" altLang="en-US" b="1" dirty="0" smtClean="0"/>
              <a:t>私钥</a:t>
            </a:r>
            <a:r>
              <a:rPr lang="zh-CN" altLang="en-US" dirty="0" smtClean="0"/>
              <a:t>产生。因此任何拥有密钥的人就拥有了这个账户的控制权。</a:t>
            </a:r>
            <a:endParaRPr lang="en-US" altLang="zh-CN" dirty="0" smtClean="0"/>
          </a:p>
          <a:p>
            <a:r>
              <a:rPr lang="zh-CN" altLang="en-US" dirty="0" smtClean="0"/>
              <a:t>比特币账户名，即比特币地址，是该账户的私钥对应的公钥进一步运算生成。</a:t>
            </a:r>
            <a:endParaRPr lang="en-US" altLang="zh-CN" dirty="0" smtClean="0"/>
          </a:p>
          <a:p>
            <a:r>
              <a:rPr lang="zh-CN" altLang="en-US" dirty="0" smtClean="0">
                <a:solidFill>
                  <a:schemeClr val="tx1">
                    <a:lumMod val="50000"/>
                  </a:schemeClr>
                </a:solidFill>
              </a:rPr>
              <a:t>新建一个比特币账户的方式：新产生一个私钥。比特币中的私钥就是一个</a:t>
            </a:r>
            <a:r>
              <a:rPr lang="en-US" altLang="zh-CN" dirty="0" smtClean="0">
                <a:solidFill>
                  <a:schemeClr val="tx1">
                    <a:lumMod val="50000"/>
                  </a:schemeClr>
                </a:solidFill>
              </a:rPr>
              <a:t>256</a:t>
            </a:r>
            <a:r>
              <a:rPr lang="zh-CN" altLang="en-US" dirty="0" smtClean="0">
                <a:solidFill>
                  <a:schemeClr val="tx1">
                    <a:lumMod val="50000"/>
                  </a:schemeClr>
                </a:solidFill>
              </a:rPr>
              <a:t>位的二进制数字。你可以自己抛硬币</a:t>
            </a:r>
            <a:r>
              <a:rPr lang="en-US" altLang="zh-CN" dirty="0" smtClean="0">
                <a:solidFill>
                  <a:schemeClr val="tx1">
                    <a:lumMod val="50000"/>
                  </a:schemeClr>
                </a:solidFill>
              </a:rPr>
              <a:t>256</a:t>
            </a:r>
            <a:r>
              <a:rPr lang="zh-CN" altLang="en-US" dirty="0" smtClean="0">
                <a:solidFill>
                  <a:schemeClr val="tx1">
                    <a:lumMod val="50000"/>
                  </a:schemeClr>
                </a:solidFill>
              </a:rPr>
              <a:t>次得到，然后计算出公钥。</a:t>
            </a:r>
            <a:endParaRPr lang="en-US" altLang="zh-CN" dirty="0" smtClean="0">
              <a:solidFill>
                <a:schemeClr val="tx1">
                  <a:lumMod val="50000"/>
                </a:schemeClr>
              </a:solidFill>
            </a:endParaRPr>
          </a:p>
          <a:p>
            <a:r>
              <a:rPr lang="zh-CN" altLang="en-US" dirty="0" smtClean="0"/>
              <a:t>在实际情况下，比特币软件利用操作系统底层的随机数生成器来产生一个</a:t>
            </a:r>
            <a:r>
              <a:rPr lang="en-US" altLang="zh-CN" dirty="0" smtClean="0"/>
              <a:t>256</a:t>
            </a:r>
            <a:r>
              <a:rPr lang="zh-CN" altLang="en-US" dirty="0" smtClean="0"/>
              <a:t>位的随机数以作为私钥。</a:t>
            </a:r>
            <a:endParaRPr lang="en-US" altLang="zh-CN" dirty="0" smtClean="0"/>
          </a:p>
          <a:p>
            <a:endParaRPr lang="en-US" altLang="zh-CN" dirty="0"/>
          </a:p>
          <a:p>
            <a:r>
              <a:rPr lang="en-US" altLang="zh-CN" dirty="0" smtClean="0"/>
              <a:t>2</a:t>
            </a:r>
            <a:r>
              <a:rPr lang="en-US" altLang="zh-CN" baseline="30000" dirty="0" smtClean="0"/>
              <a:t>256</a:t>
            </a:r>
            <a:r>
              <a:rPr lang="en-US" altLang="zh-CN" dirty="0" smtClean="0"/>
              <a:t>=10</a:t>
            </a:r>
            <a:r>
              <a:rPr lang="en-US" altLang="zh-CN" baseline="30000" dirty="0" smtClean="0"/>
              <a:t>77</a:t>
            </a:r>
            <a:r>
              <a:rPr lang="zh-CN" altLang="en-US" dirty="0" smtClean="0"/>
              <a:t>是一个非常大的数，而宇宙可见的组成部分，只有</a:t>
            </a:r>
            <a:r>
              <a:rPr lang="en-US" altLang="zh-CN" dirty="0" smtClean="0"/>
              <a:t>10</a:t>
            </a:r>
            <a:r>
              <a:rPr lang="en-US" altLang="zh-CN" baseline="30000" dirty="0" smtClean="0"/>
              <a:t>80</a:t>
            </a:r>
            <a:r>
              <a:rPr lang="zh-CN" altLang="en-US" dirty="0" smtClean="0"/>
              <a:t>个原子。</a:t>
            </a:r>
            <a:endParaRPr lang="en-US" altLang="zh-CN" dirty="0" smtClean="0"/>
          </a:p>
          <a:p>
            <a:endParaRPr lang="en-US" dirty="0"/>
          </a:p>
        </p:txBody>
      </p:sp>
      <p:pic>
        <p:nvPicPr>
          <p:cNvPr id="5" name="Picture 4"/>
          <p:cNvPicPr>
            <a:picLocks noChangeAspect="1"/>
          </p:cNvPicPr>
          <p:nvPr/>
        </p:nvPicPr>
        <p:blipFill>
          <a:blip r:embed="rId2"/>
          <a:stretch>
            <a:fillRect/>
          </a:stretch>
        </p:blipFill>
        <p:spPr>
          <a:xfrm>
            <a:off x="2687320" y="4736465"/>
            <a:ext cx="6223000" cy="279400"/>
          </a:xfrm>
          <a:prstGeom prst="rect">
            <a:avLst/>
          </a:prstGeom>
        </p:spPr>
      </p:pic>
      <p:sp>
        <p:nvSpPr>
          <p:cNvPr id="6" name="TextBox 5"/>
          <p:cNvSpPr txBox="1"/>
          <p:nvPr/>
        </p:nvSpPr>
        <p:spPr>
          <a:xfrm>
            <a:off x="1988820" y="6023609"/>
            <a:ext cx="7783830" cy="369332"/>
          </a:xfrm>
          <a:prstGeom prst="rect">
            <a:avLst/>
          </a:prstGeom>
          <a:noFill/>
        </p:spPr>
        <p:txBody>
          <a:bodyPr wrap="square" rtlCol="0">
            <a:spAutoFit/>
          </a:bodyPr>
          <a:lstStyle/>
          <a:p>
            <a:r>
              <a:rPr lang="zh-CN" altLang="en-US" dirty="0" smtClean="0">
                <a:solidFill>
                  <a:srgbClr val="FF0000"/>
                </a:solidFill>
              </a:rPr>
              <a:t>千万不要以明文形式把密钥公布到除了自己计算机的任何地方！！！</a:t>
            </a:r>
            <a:endParaRPr lang="en-US" dirty="0">
              <a:solidFill>
                <a:srgbClr val="FF0000"/>
              </a:solidFill>
            </a:endParaRPr>
          </a:p>
        </p:txBody>
      </p:sp>
    </p:spTree>
    <p:extLst>
      <p:ext uri="{BB962C8B-B14F-4D97-AF65-F5344CB8AC3E}">
        <p14:creationId xmlns:p14="http://schemas.microsoft.com/office/powerpoint/2010/main" val="9700793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zh-CN" altLang="en-US" dirty="0" smtClean="0">
                <a:solidFill>
                  <a:schemeClr val="tx1">
                    <a:lumMod val="85000"/>
                  </a:schemeClr>
                </a:solidFill>
              </a:rPr>
              <a:t>通过椭圆曲线乘法由私钥得到公钥。</a:t>
            </a:r>
            <a:endParaRPr lang="en-US" altLang="zh-CN" dirty="0" smtClean="0">
              <a:solidFill>
                <a:schemeClr val="tx1">
                  <a:lumMod val="85000"/>
                </a:schemeClr>
              </a:solidFill>
            </a:endParaRPr>
          </a:p>
          <a:p>
            <a:pPr marL="0" indent="0">
              <a:buNone/>
            </a:pPr>
            <a:r>
              <a:rPr lang="en-US" altLang="zh-CN" dirty="0" smtClean="0">
                <a:solidFill>
                  <a:schemeClr val="tx1">
                    <a:lumMod val="85000"/>
                  </a:schemeClr>
                </a:solidFill>
              </a:rPr>
              <a:t>			K</a:t>
            </a:r>
            <a:r>
              <a:rPr lang="zh-CN" altLang="en-US" dirty="0" smtClean="0">
                <a:solidFill>
                  <a:schemeClr val="tx1">
                    <a:lumMod val="85000"/>
                  </a:schemeClr>
                </a:solidFill>
              </a:rPr>
              <a:t> </a:t>
            </a:r>
            <a:r>
              <a:rPr lang="en-US" altLang="zh-CN" dirty="0" smtClean="0">
                <a:solidFill>
                  <a:schemeClr val="tx1">
                    <a:lumMod val="85000"/>
                  </a:schemeClr>
                </a:solidFill>
              </a:rPr>
              <a:t>=</a:t>
            </a:r>
            <a:r>
              <a:rPr lang="zh-CN" altLang="en-US" dirty="0" smtClean="0">
                <a:solidFill>
                  <a:schemeClr val="tx1">
                    <a:lumMod val="85000"/>
                  </a:schemeClr>
                </a:solidFill>
              </a:rPr>
              <a:t> </a:t>
            </a:r>
            <a:r>
              <a:rPr lang="en-US" altLang="zh-CN" dirty="0" err="1" smtClean="0">
                <a:solidFill>
                  <a:schemeClr val="tx1">
                    <a:lumMod val="85000"/>
                  </a:schemeClr>
                </a:solidFill>
              </a:rPr>
              <a:t>k×G</a:t>
            </a:r>
            <a:endParaRPr lang="en-US" altLang="zh-CN" dirty="0" smtClean="0">
              <a:solidFill>
                <a:schemeClr val="tx1">
                  <a:lumMod val="85000"/>
                </a:schemeClr>
              </a:solidFill>
            </a:endParaRPr>
          </a:p>
          <a:p>
            <a:r>
              <a:rPr lang="zh-CN" altLang="en-US" dirty="0" smtClean="0">
                <a:solidFill>
                  <a:schemeClr val="tx1">
                    <a:lumMod val="85000"/>
                  </a:schemeClr>
                </a:solidFill>
              </a:rPr>
              <a:t>公钥进行</a:t>
            </a:r>
            <a:r>
              <a:rPr lang="en-US" altLang="zh-CN" dirty="0" smtClean="0">
                <a:solidFill>
                  <a:schemeClr val="tx1">
                    <a:lumMod val="85000"/>
                  </a:schemeClr>
                </a:solidFill>
              </a:rPr>
              <a:t>1</a:t>
            </a:r>
            <a:r>
              <a:rPr lang="zh-CN" altLang="en-US" dirty="0" smtClean="0">
                <a:solidFill>
                  <a:schemeClr val="tx1">
                    <a:lumMod val="85000"/>
                  </a:schemeClr>
                </a:solidFill>
              </a:rPr>
              <a:t>次</a:t>
            </a:r>
            <a:r>
              <a:rPr lang="en-US" altLang="zh-CN" dirty="0" smtClean="0">
                <a:solidFill>
                  <a:schemeClr val="tx1">
                    <a:lumMod val="85000"/>
                  </a:schemeClr>
                </a:solidFill>
              </a:rPr>
              <a:t>SHA256</a:t>
            </a:r>
            <a:r>
              <a:rPr lang="zh-CN" altLang="en-US" dirty="0" smtClean="0">
                <a:solidFill>
                  <a:schemeClr val="tx1">
                    <a:lumMod val="85000"/>
                  </a:schemeClr>
                </a:solidFill>
              </a:rPr>
              <a:t>哈希运算和</a:t>
            </a:r>
            <a:r>
              <a:rPr lang="en-US" altLang="zh-CN" dirty="0" smtClean="0">
                <a:solidFill>
                  <a:schemeClr val="tx1">
                    <a:lumMod val="85000"/>
                  </a:schemeClr>
                </a:solidFill>
              </a:rPr>
              <a:t>1</a:t>
            </a:r>
            <a:r>
              <a:rPr lang="zh-CN" altLang="en-US" dirty="0" smtClean="0">
                <a:solidFill>
                  <a:schemeClr val="tx1">
                    <a:lumMod val="85000"/>
                  </a:schemeClr>
                </a:solidFill>
              </a:rPr>
              <a:t>次</a:t>
            </a:r>
            <a:r>
              <a:rPr lang="en-US" altLang="zh-CN" dirty="0" smtClean="0">
                <a:solidFill>
                  <a:schemeClr val="tx1">
                    <a:lumMod val="85000"/>
                  </a:schemeClr>
                </a:solidFill>
              </a:rPr>
              <a:t>RIPEMD160</a:t>
            </a:r>
            <a:r>
              <a:rPr lang="zh-CN" altLang="en-US" dirty="0" smtClean="0">
                <a:solidFill>
                  <a:schemeClr val="tx1">
                    <a:lumMod val="85000"/>
                  </a:schemeClr>
                </a:solidFill>
              </a:rPr>
              <a:t>哈希运算</a:t>
            </a:r>
            <a:endParaRPr lang="en-US" altLang="zh-CN" dirty="0" smtClean="0">
              <a:solidFill>
                <a:schemeClr val="tx1">
                  <a:lumMod val="85000"/>
                </a:schemeClr>
              </a:solidFill>
            </a:endParaRPr>
          </a:p>
          <a:p>
            <a:pPr marL="0" indent="0">
              <a:buNone/>
            </a:pPr>
            <a:r>
              <a:rPr lang="zh-CN" altLang="en-US" dirty="0" smtClean="0">
                <a:solidFill>
                  <a:schemeClr val="tx1">
                    <a:lumMod val="85000"/>
                  </a:schemeClr>
                </a:solidFill>
              </a:rPr>
              <a:t>得到比特币地址</a:t>
            </a:r>
            <a:r>
              <a:rPr lang="en-US" altLang="zh-CN" dirty="0" smtClean="0">
                <a:solidFill>
                  <a:schemeClr val="tx1">
                    <a:lumMod val="85000"/>
                  </a:schemeClr>
                </a:solidFill>
              </a:rPr>
              <a:t>:</a:t>
            </a:r>
          </a:p>
          <a:p>
            <a:pPr marL="0" indent="0">
              <a:buNone/>
            </a:pPr>
            <a:r>
              <a:rPr lang="en-US" altLang="zh-CN" dirty="0" smtClean="0">
                <a:solidFill>
                  <a:schemeClr val="tx1">
                    <a:lumMod val="85000"/>
                  </a:schemeClr>
                </a:solidFill>
              </a:rPr>
              <a:t>			Address=RIPEMD160</a:t>
            </a:r>
            <a:r>
              <a:rPr lang="zh-CN" altLang="en-US" dirty="0" smtClean="0">
                <a:solidFill>
                  <a:schemeClr val="tx1">
                    <a:lumMod val="85000"/>
                  </a:schemeClr>
                </a:solidFill>
              </a:rPr>
              <a:t>（</a:t>
            </a:r>
            <a:r>
              <a:rPr lang="en-US" altLang="zh-CN" dirty="0" smtClean="0">
                <a:solidFill>
                  <a:schemeClr val="tx1">
                    <a:lumMod val="85000"/>
                  </a:schemeClr>
                </a:solidFill>
              </a:rPr>
              <a:t>SHA256</a:t>
            </a:r>
            <a:r>
              <a:rPr lang="zh-CN" altLang="en-US" dirty="0" smtClean="0">
                <a:solidFill>
                  <a:schemeClr val="tx1">
                    <a:lumMod val="85000"/>
                  </a:schemeClr>
                </a:solidFill>
              </a:rPr>
              <a:t>（</a:t>
            </a:r>
            <a:r>
              <a:rPr lang="en-US" altLang="zh-CN" dirty="0" smtClean="0">
                <a:solidFill>
                  <a:schemeClr val="tx1">
                    <a:lumMod val="85000"/>
                  </a:schemeClr>
                </a:solidFill>
              </a:rPr>
              <a:t>K</a:t>
            </a:r>
            <a:r>
              <a:rPr lang="zh-CN" altLang="en-US" dirty="0" smtClean="0">
                <a:solidFill>
                  <a:schemeClr val="tx1">
                    <a:lumMod val="85000"/>
                  </a:schemeClr>
                </a:solidFill>
              </a:rPr>
              <a:t>））</a:t>
            </a:r>
            <a:endParaRPr lang="en-US" altLang="zh-CN" dirty="0" smtClean="0">
              <a:solidFill>
                <a:schemeClr val="tx1">
                  <a:lumMod val="85000"/>
                </a:schemeClr>
              </a:solidFill>
            </a:endParaRPr>
          </a:p>
          <a:p>
            <a:r>
              <a:rPr lang="zh-CN" altLang="en-US" dirty="0" smtClean="0"/>
              <a:t>比特币地址是</a:t>
            </a:r>
            <a:r>
              <a:rPr lang="en-US" altLang="zh-CN" dirty="0" smtClean="0"/>
              <a:t>Base58check</a:t>
            </a:r>
            <a:r>
              <a:rPr lang="zh-CN" altLang="en-US" dirty="0" smtClean="0"/>
              <a:t>编码，第一个字符是</a:t>
            </a:r>
            <a:r>
              <a:rPr lang="en-US" altLang="zh-CN" dirty="0" smtClean="0"/>
              <a:t>1</a:t>
            </a:r>
            <a:r>
              <a:rPr lang="zh-CN" altLang="en-US" dirty="0" smtClean="0"/>
              <a:t>，如：</a:t>
            </a:r>
            <a:endParaRPr lang="en-US" altLang="zh-CN" dirty="0" smtClean="0"/>
          </a:p>
          <a:p>
            <a:r>
              <a:rPr lang="en-US" altLang="zh-CN" dirty="0" smtClean="0"/>
              <a:t>Base58</a:t>
            </a:r>
            <a:r>
              <a:rPr lang="zh-CN" altLang="en-US" dirty="0" smtClean="0"/>
              <a:t>字符编码是去掉（</a:t>
            </a:r>
            <a:r>
              <a:rPr lang="en-US" altLang="zh-CN" dirty="0" smtClean="0"/>
              <a:t>0</a:t>
            </a:r>
            <a:r>
              <a:rPr lang="zh-CN" altLang="en-US" dirty="0" smtClean="0"/>
              <a:t>，</a:t>
            </a:r>
            <a:r>
              <a:rPr lang="en-US" altLang="zh-CN" dirty="0" smtClean="0"/>
              <a:t>O</a:t>
            </a:r>
            <a:r>
              <a:rPr lang="zh-CN" altLang="en-US" dirty="0" smtClean="0"/>
              <a:t>，</a:t>
            </a:r>
            <a:r>
              <a:rPr lang="en-US" altLang="zh-CN" dirty="0" smtClean="0"/>
              <a:t>1</a:t>
            </a:r>
            <a:r>
              <a:rPr lang="zh-CN" altLang="en-US" dirty="0" smtClean="0"/>
              <a:t>，</a:t>
            </a:r>
            <a:r>
              <a:rPr lang="en-US" altLang="zh-CN" dirty="0" smtClean="0"/>
              <a:t>I</a:t>
            </a:r>
            <a:r>
              <a:rPr lang="zh-CN" altLang="en-US" dirty="0" smtClean="0"/>
              <a:t>）之后的大小写字母</a:t>
            </a:r>
            <a:r>
              <a:rPr lang="en-US" altLang="zh-CN" dirty="0" smtClean="0"/>
              <a:t>+</a:t>
            </a:r>
            <a:r>
              <a:rPr lang="zh-CN" altLang="en-US" dirty="0" smtClean="0"/>
              <a:t>数字。</a:t>
            </a:r>
            <a:endParaRPr lang="en-US" altLang="zh-CN" dirty="0" smtClean="0"/>
          </a:p>
          <a:p>
            <a:endParaRPr lang="en-US" dirty="0"/>
          </a:p>
        </p:txBody>
      </p:sp>
      <p:pic>
        <p:nvPicPr>
          <p:cNvPr id="4" name="Picture 3"/>
          <p:cNvPicPr>
            <a:picLocks noChangeAspect="1"/>
          </p:cNvPicPr>
          <p:nvPr/>
        </p:nvPicPr>
        <p:blipFill>
          <a:blip r:embed="rId2"/>
          <a:stretch>
            <a:fillRect/>
          </a:stretch>
        </p:blipFill>
        <p:spPr>
          <a:xfrm>
            <a:off x="7866855" y="4742179"/>
            <a:ext cx="3429000" cy="279400"/>
          </a:xfrm>
          <a:prstGeom prst="rect">
            <a:avLst/>
          </a:prstGeom>
        </p:spPr>
      </p:pic>
      <p:pic>
        <p:nvPicPr>
          <p:cNvPr id="5" name="Picture 4"/>
          <p:cNvPicPr>
            <a:picLocks noChangeAspect="1"/>
          </p:cNvPicPr>
          <p:nvPr/>
        </p:nvPicPr>
        <p:blipFill>
          <a:blip r:embed="rId3"/>
          <a:stretch>
            <a:fillRect/>
          </a:stretch>
        </p:blipFill>
        <p:spPr>
          <a:xfrm>
            <a:off x="8012430" y="23812"/>
            <a:ext cx="3531868" cy="4205287"/>
          </a:xfrm>
          <a:prstGeom prst="rect">
            <a:avLst/>
          </a:prstGeom>
          <a:ln>
            <a:noFill/>
          </a:ln>
          <a:effectLst>
            <a:softEdge rad="112500"/>
          </a:effectLst>
        </p:spPr>
      </p:pic>
      <p:sp>
        <p:nvSpPr>
          <p:cNvPr id="7" name="Title 1"/>
          <p:cNvSpPr txBox="1">
            <a:spLocks/>
          </p:cNvSpPr>
          <p:nvPr/>
        </p:nvSpPr>
        <p:spPr>
          <a:xfrm>
            <a:off x="0" y="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C00000"/>
                </a:solidFill>
              </a:rPr>
              <a:t>5.1</a:t>
            </a:r>
            <a:r>
              <a:rPr lang="zh-CN" altLang="en-US" sz="2800" dirty="0" smtClean="0">
                <a:solidFill>
                  <a:srgbClr val="C00000"/>
                </a:solidFill>
              </a:rPr>
              <a:t>比特币</a:t>
            </a:r>
            <a:endParaRPr lang="en-US" sz="2800" dirty="0">
              <a:solidFill>
                <a:srgbClr val="C00000"/>
              </a:solidFill>
            </a:endParaRPr>
          </a:p>
        </p:txBody>
      </p:sp>
    </p:spTree>
    <p:extLst>
      <p:ext uri="{BB962C8B-B14F-4D97-AF65-F5344CB8AC3E}">
        <p14:creationId xmlns:p14="http://schemas.microsoft.com/office/powerpoint/2010/main" val="20479757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3" y="1497330"/>
            <a:ext cx="9905998" cy="4960619"/>
          </a:xfrm>
        </p:spPr>
        <p:txBody>
          <a:bodyPr>
            <a:normAutofit/>
          </a:bodyPr>
          <a:lstStyle/>
          <a:p>
            <a:r>
              <a:rPr lang="zh-CN" altLang="en-US" dirty="0" smtClean="0"/>
              <a:t>钱包是保存私钥的容器，而不是保存数字资产的容器。</a:t>
            </a:r>
            <a:endParaRPr lang="en-US" altLang="zh-CN" dirty="0" smtClean="0"/>
          </a:p>
          <a:p>
            <a:r>
              <a:rPr lang="zh-CN" altLang="en-US" dirty="0" smtClean="0">
                <a:solidFill>
                  <a:schemeClr val="tx1">
                    <a:lumMod val="50000"/>
                  </a:schemeClr>
                </a:solidFill>
              </a:rPr>
              <a:t>非确定性钱包：随机生成的私钥的简单集合。</a:t>
            </a:r>
            <a:r>
              <a:rPr lang="en-US" altLang="zh-CN" dirty="0" smtClean="0">
                <a:solidFill>
                  <a:schemeClr val="tx1">
                    <a:lumMod val="50000"/>
                  </a:schemeClr>
                </a:solidFill>
              </a:rPr>
              <a:t>Just</a:t>
            </a:r>
            <a:r>
              <a:rPr lang="zh-CN" altLang="en-US" dirty="0" smtClean="0">
                <a:solidFill>
                  <a:schemeClr val="tx1">
                    <a:lumMod val="50000"/>
                  </a:schemeClr>
                </a:solidFill>
              </a:rPr>
              <a:t> </a:t>
            </a:r>
            <a:r>
              <a:rPr lang="en-US" altLang="zh-CN" dirty="0">
                <a:solidFill>
                  <a:schemeClr val="tx1">
                    <a:lumMod val="50000"/>
                  </a:schemeClr>
                </a:solidFill>
              </a:rPr>
              <a:t>a</a:t>
            </a:r>
            <a:r>
              <a:rPr lang="zh-CN" altLang="en-US" dirty="0" smtClean="0">
                <a:solidFill>
                  <a:schemeClr val="tx1">
                    <a:lumMod val="50000"/>
                  </a:schemeClr>
                </a:solidFill>
              </a:rPr>
              <a:t> </a:t>
            </a:r>
            <a:r>
              <a:rPr lang="en-US" altLang="zh-CN" dirty="0" smtClean="0">
                <a:solidFill>
                  <a:schemeClr val="tx1">
                    <a:lumMod val="50000"/>
                  </a:schemeClr>
                </a:solidFill>
              </a:rPr>
              <a:t>Bunch</a:t>
            </a:r>
            <a:r>
              <a:rPr lang="zh-CN" altLang="en-US" dirty="0" smtClean="0">
                <a:solidFill>
                  <a:schemeClr val="tx1">
                    <a:lumMod val="50000"/>
                  </a:schemeClr>
                </a:solidFill>
              </a:rPr>
              <a:t> </a:t>
            </a:r>
            <a:r>
              <a:rPr lang="en-US" altLang="zh-CN" dirty="0" smtClean="0">
                <a:solidFill>
                  <a:schemeClr val="tx1">
                    <a:lumMod val="50000"/>
                  </a:schemeClr>
                </a:solidFill>
              </a:rPr>
              <a:t>Of</a:t>
            </a:r>
            <a:r>
              <a:rPr lang="zh-CN" altLang="en-US" dirty="0" smtClean="0">
                <a:solidFill>
                  <a:schemeClr val="tx1">
                    <a:lumMod val="50000"/>
                  </a:schemeClr>
                </a:solidFill>
              </a:rPr>
              <a:t> </a:t>
            </a:r>
            <a:r>
              <a:rPr lang="en-US" altLang="zh-CN" dirty="0" smtClean="0">
                <a:solidFill>
                  <a:schemeClr val="tx1">
                    <a:lumMod val="50000"/>
                  </a:schemeClr>
                </a:solidFill>
              </a:rPr>
              <a:t>Keys,</a:t>
            </a:r>
            <a:r>
              <a:rPr lang="zh-CN" altLang="en-US" dirty="0" smtClean="0">
                <a:solidFill>
                  <a:schemeClr val="tx1">
                    <a:lumMod val="50000"/>
                  </a:schemeClr>
                </a:solidFill>
              </a:rPr>
              <a:t> </a:t>
            </a:r>
            <a:r>
              <a:rPr lang="en-US" altLang="zh-CN" dirty="0" smtClean="0">
                <a:solidFill>
                  <a:schemeClr val="tx1">
                    <a:lumMod val="50000"/>
                  </a:schemeClr>
                </a:solidFill>
              </a:rPr>
              <a:t>JBOK.</a:t>
            </a:r>
          </a:p>
          <a:p>
            <a:r>
              <a:rPr lang="zh-CN" altLang="en-US" dirty="0" smtClean="0">
                <a:solidFill>
                  <a:schemeClr val="tx1">
                    <a:lumMod val="50000"/>
                  </a:schemeClr>
                </a:solidFill>
              </a:rPr>
              <a:t>确定性（种子）钱包：它包含的私钥是通过使用单向哈希函数，从一个共同的种子衍生而来的。只要使用种子就能恢复出所有的衍生密钥。</a:t>
            </a:r>
            <a:endParaRPr lang="en-US" altLang="zh-CN" dirty="0" smtClean="0">
              <a:solidFill>
                <a:schemeClr val="tx1">
                  <a:lumMod val="50000"/>
                </a:schemeClr>
              </a:solidFill>
            </a:endParaRPr>
          </a:p>
          <a:p>
            <a:r>
              <a:rPr lang="zh-CN" altLang="en-US" dirty="0" smtClean="0">
                <a:solidFill>
                  <a:schemeClr val="tx1">
                    <a:lumMod val="50000"/>
                  </a:schemeClr>
                </a:solidFill>
              </a:rPr>
              <a:t>种子钱包中，形式最先进是层次化确定钱包。其包含的密钥是一种树形结构，一个父密钥派生出一些列子密钥，每个子密钥又可以派生出一系列孙密钥。</a:t>
            </a:r>
            <a:endParaRPr lang="en-US" altLang="zh-CN" dirty="0" smtClean="0">
              <a:solidFill>
                <a:schemeClr val="tx1">
                  <a:lumMod val="50000"/>
                </a:schemeClr>
              </a:solidFill>
            </a:endParaRPr>
          </a:p>
          <a:p>
            <a:r>
              <a:rPr lang="zh-CN" altLang="en-US" dirty="0"/>
              <a:t>高级密钥：密钥也可以被加密，</a:t>
            </a:r>
            <a:r>
              <a:rPr lang="en-US" altLang="zh-CN" dirty="0"/>
              <a:t>6P</a:t>
            </a:r>
            <a:r>
              <a:rPr lang="zh-CN" altLang="en-US" dirty="0"/>
              <a:t>开头的密钥。</a:t>
            </a:r>
            <a:endParaRPr lang="en-US" altLang="zh-CN" dirty="0"/>
          </a:p>
          <a:p>
            <a:r>
              <a:rPr lang="zh-CN" altLang="en-US" dirty="0">
                <a:solidFill>
                  <a:srgbClr val="C00000"/>
                </a:solidFill>
              </a:rPr>
              <a:t>多重数字签名：</a:t>
            </a:r>
            <a:r>
              <a:rPr lang="en-US" altLang="zh-CN" dirty="0">
                <a:solidFill>
                  <a:srgbClr val="C00000"/>
                </a:solidFill>
              </a:rPr>
              <a:t>M-of-N</a:t>
            </a:r>
            <a:r>
              <a:rPr lang="zh-CN" altLang="en-US" dirty="0">
                <a:solidFill>
                  <a:srgbClr val="C00000"/>
                </a:solidFill>
              </a:rPr>
              <a:t>，要求在</a:t>
            </a:r>
            <a:r>
              <a:rPr lang="en-US" altLang="zh-CN" dirty="0">
                <a:solidFill>
                  <a:srgbClr val="C00000"/>
                </a:solidFill>
              </a:rPr>
              <a:t>N</a:t>
            </a:r>
            <a:r>
              <a:rPr lang="zh-CN" altLang="en-US" dirty="0">
                <a:solidFill>
                  <a:srgbClr val="C00000"/>
                </a:solidFill>
              </a:rPr>
              <a:t>个密钥中，至少提供</a:t>
            </a:r>
            <a:r>
              <a:rPr lang="en-US" altLang="zh-CN" dirty="0">
                <a:solidFill>
                  <a:srgbClr val="C00000"/>
                </a:solidFill>
              </a:rPr>
              <a:t>M</a:t>
            </a:r>
            <a:r>
              <a:rPr lang="zh-CN" altLang="en-US" dirty="0">
                <a:solidFill>
                  <a:srgbClr val="C00000"/>
                </a:solidFill>
              </a:rPr>
              <a:t>个签名。</a:t>
            </a:r>
            <a:endParaRPr lang="en-US" altLang="zh-CN" dirty="0">
              <a:solidFill>
                <a:srgbClr val="C00000"/>
              </a:solidFill>
            </a:endParaRPr>
          </a:p>
          <a:p>
            <a:endParaRPr lang="en-US" dirty="0"/>
          </a:p>
        </p:txBody>
      </p:sp>
      <p:sp>
        <p:nvSpPr>
          <p:cNvPr id="4" name="TextBox 3"/>
          <p:cNvSpPr txBox="1"/>
          <p:nvPr/>
        </p:nvSpPr>
        <p:spPr>
          <a:xfrm>
            <a:off x="6675120" y="5943599"/>
            <a:ext cx="4263390" cy="369332"/>
          </a:xfrm>
          <a:prstGeom prst="rect">
            <a:avLst/>
          </a:prstGeom>
          <a:noFill/>
        </p:spPr>
        <p:txBody>
          <a:bodyPr wrap="square" rtlCol="0">
            <a:spAutoFit/>
          </a:bodyPr>
          <a:lstStyle/>
          <a:p>
            <a:r>
              <a:rPr lang="zh-CN" altLang="en-US" dirty="0" smtClean="0"/>
              <a:t>如何从父密钥派生子密钥</a:t>
            </a:r>
            <a:r>
              <a:rPr lang="zh-CN" altLang="en-US" dirty="0"/>
              <a:t>？</a:t>
            </a:r>
            <a:endParaRPr lang="en-US" dirty="0"/>
          </a:p>
        </p:txBody>
      </p:sp>
      <p:sp>
        <p:nvSpPr>
          <p:cNvPr id="7" name="Title 1"/>
          <p:cNvSpPr>
            <a:spLocks noGrp="1"/>
          </p:cNvSpPr>
          <p:nvPr>
            <p:ph type="title"/>
          </p:nvPr>
        </p:nvSpPr>
        <p:spPr>
          <a:xfrm>
            <a:off x="0" y="0"/>
            <a:ext cx="9905998" cy="1905000"/>
          </a:xfrm>
        </p:spPr>
        <p:txBody>
          <a:bodyPr>
            <a:normAutofit/>
          </a:bodyPr>
          <a:lstStyle/>
          <a:p>
            <a:r>
              <a:rPr lang="en-US" altLang="zh-CN" sz="2800" dirty="0" smtClean="0">
                <a:solidFill>
                  <a:srgbClr val="C00000"/>
                </a:solidFill>
              </a:rPr>
              <a:t>5.1</a:t>
            </a:r>
            <a:r>
              <a:rPr lang="zh-CN" altLang="en-US" sz="2800" dirty="0" smtClean="0">
                <a:solidFill>
                  <a:srgbClr val="C00000"/>
                </a:solidFill>
              </a:rPr>
              <a:t>比特币</a:t>
            </a:r>
            <a:endParaRPr lang="en-US" sz="2800" dirty="0">
              <a:solidFill>
                <a:srgbClr val="C00000"/>
              </a:solidFill>
            </a:endParaRPr>
          </a:p>
        </p:txBody>
      </p:sp>
    </p:spTree>
    <p:extLst>
      <p:ext uri="{BB962C8B-B14F-4D97-AF65-F5344CB8AC3E}">
        <p14:creationId xmlns:p14="http://schemas.microsoft.com/office/powerpoint/2010/main" val="12439116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3" y="2400301"/>
            <a:ext cx="9905998" cy="3390900"/>
          </a:xfrm>
        </p:spPr>
        <p:txBody>
          <a:bodyPr/>
          <a:lstStyle/>
          <a:p>
            <a:r>
              <a:rPr lang="zh-CN" altLang="en-US" dirty="0" smtClean="0"/>
              <a:t>区块链结构：基于区块哈希值的链。区块头中包含前序区块的哈希。</a:t>
            </a:r>
            <a:endParaRPr lang="en-US" altLang="zh-CN" dirty="0" smtClean="0"/>
          </a:p>
          <a:p>
            <a:r>
              <a:rPr lang="zh-CN" altLang="en-US" dirty="0" smtClean="0"/>
              <a:t>区块体结构：表示所有交易的</a:t>
            </a:r>
            <a:r>
              <a:rPr lang="en-US" altLang="zh-CN" dirty="0" err="1" smtClean="0"/>
              <a:t>Merkle</a:t>
            </a:r>
            <a:r>
              <a:rPr lang="zh-CN" altLang="en-US" dirty="0" smtClean="0"/>
              <a:t>树是由加密哈希组成的二叉树。每个叶子节点都是一笔交易的二重</a:t>
            </a:r>
            <a:r>
              <a:rPr lang="en-US" altLang="zh-CN" dirty="0" smtClean="0"/>
              <a:t>SHA256</a:t>
            </a:r>
            <a:r>
              <a:rPr lang="zh-CN" altLang="en-US" dirty="0" smtClean="0"/>
              <a:t>哈希。</a:t>
            </a:r>
            <a:endParaRPr lang="en-US" altLang="zh-CN" dirty="0" smtClean="0"/>
          </a:p>
          <a:p>
            <a:r>
              <a:rPr lang="zh-CN" altLang="en-US" dirty="0" smtClean="0"/>
              <a:t>挖矿：工作量证明</a:t>
            </a:r>
            <a:r>
              <a:rPr lang="en-US" altLang="zh-CN" dirty="0" err="1" smtClean="0"/>
              <a:t>PoW</a:t>
            </a:r>
            <a:r>
              <a:rPr lang="zh-CN" altLang="en-US" dirty="0"/>
              <a:t>，</a:t>
            </a:r>
            <a:r>
              <a:rPr lang="zh-CN" altLang="en-US" dirty="0" smtClean="0"/>
              <a:t>就是找到一个解（随机数）使得对区块头使用</a:t>
            </a:r>
            <a:r>
              <a:rPr lang="en-US" altLang="zh-CN" dirty="0" smtClean="0"/>
              <a:t>SHA256</a:t>
            </a:r>
            <a:r>
              <a:rPr lang="zh-CN" altLang="en-US" dirty="0" smtClean="0"/>
              <a:t>算法后得到的输出小于难度目标。找到后把这个解放到区块头，和区块体打包。</a:t>
            </a:r>
            <a:endParaRPr lang="en-US" dirty="0"/>
          </a:p>
        </p:txBody>
      </p:sp>
      <p:sp>
        <p:nvSpPr>
          <p:cNvPr id="5" name="Title 1"/>
          <p:cNvSpPr>
            <a:spLocks noGrp="1"/>
          </p:cNvSpPr>
          <p:nvPr>
            <p:ph type="title"/>
          </p:nvPr>
        </p:nvSpPr>
        <p:spPr>
          <a:xfrm>
            <a:off x="0" y="0"/>
            <a:ext cx="9905998" cy="1905000"/>
          </a:xfrm>
        </p:spPr>
        <p:txBody>
          <a:bodyPr>
            <a:normAutofit/>
          </a:bodyPr>
          <a:lstStyle/>
          <a:p>
            <a:r>
              <a:rPr lang="en-US" altLang="zh-CN" sz="2800" dirty="0" smtClean="0">
                <a:solidFill>
                  <a:srgbClr val="C00000"/>
                </a:solidFill>
              </a:rPr>
              <a:t>5.1</a:t>
            </a:r>
            <a:r>
              <a:rPr lang="zh-CN" altLang="en-US" sz="2800" dirty="0" smtClean="0">
                <a:solidFill>
                  <a:srgbClr val="C00000"/>
                </a:solidFill>
              </a:rPr>
              <a:t>比特币</a:t>
            </a:r>
            <a:endParaRPr lang="en-US" sz="2800" dirty="0">
              <a:solidFill>
                <a:srgbClr val="C00000"/>
              </a:solidFill>
            </a:endParaRPr>
          </a:p>
        </p:txBody>
      </p:sp>
    </p:spTree>
    <p:extLst>
      <p:ext uri="{BB962C8B-B14F-4D97-AF65-F5344CB8AC3E}">
        <p14:creationId xmlns:p14="http://schemas.microsoft.com/office/powerpoint/2010/main" val="13297786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5998" cy="1905000"/>
          </a:xfrm>
        </p:spPr>
        <p:txBody>
          <a:bodyPr>
            <a:normAutofit/>
          </a:bodyPr>
          <a:lstStyle/>
          <a:p>
            <a:r>
              <a:rPr lang="en-US" altLang="zh-CN" sz="2800" dirty="0" smtClean="0">
                <a:solidFill>
                  <a:srgbClr val="C00000"/>
                </a:solidFill>
              </a:rPr>
              <a:t>5.2</a:t>
            </a:r>
            <a:r>
              <a:rPr lang="zh-CN" altLang="en-US" sz="2800" dirty="0" smtClean="0">
                <a:solidFill>
                  <a:srgbClr val="C00000"/>
                </a:solidFill>
              </a:rPr>
              <a:t> </a:t>
            </a:r>
            <a:r>
              <a:rPr lang="en-US" altLang="zh-CN" sz="2800" dirty="0" smtClean="0">
                <a:solidFill>
                  <a:srgbClr val="C00000"/>
                </a:solidFill>
              </a:rPr>
              <a:t>EOS</a:t>
            </a:r>
            <a:endParaRPr lang="en-US" sz="2800" dirty="0">
              <a:solidFill>
                <a:srgbClr val="C00000"/>
              </a:solidFill>
            </a:endParaRPr>
          </a:p>
        </p:txBody>
      </p:sp>
      <p:sp>
        <p:nvSpPr>
          <p:cNvPr id="5" name="TextBox 4"/>
          <p:cNvSpPr txBox="1"/>
          <p:nvPr/>
        </p:nvSpPr>
        <p:spPr>
          <a:xfrm>
            <a:off x="1160461" y="2240281"/>
            <a:ext cx="9545637" cy="3139321"/>
          </a:xfrm>
          <a:prstGeom prst="rect">
            <a:avLst/>
          </a:prstGeom>
          <a:noFill/>
        </p:spPr>
        <p:txBody>
          <a:bodyPr wrap="square" rtlCol="0">
            <a:spAutoFit/>
          </a:bodyPr>
          <a:lstStyle/>
          <a:p>
            <a:r>
              <a:rPr lang="en-US" altLang="zh-CN" dirty="0" smtClean="0"/>
              <a:t>	</a:t>
            </a:r>
            <a:r>
              <a:rPr lang="zh-CN" altLang="en-US" dirty="0" smtClean="0"/>
              <a:t>比特币</a:t>
            </a:r>
            <a:r>
              <a:rPr lang="zh-CN" altLang="en-US" dirty="0" smtClean="0"/>
              <a:t>账户</a:t>
            </a:r>
            <a:r>
              <a:rPr lang="zh-CN" altLang="en-US" dirty="0" smtClean="0"/>
              <a:t>名称</a:t>
            </a:r>
            <a:r>
              <a:rPr lang="zh-CN" altLang="en-US" dirty="0" smtClean="0"/>
              <a:t>：</a:t>
            </a:r>
            <a:r>
              <a:rPr lang="zh-CN" altLang="en-US" dirty="0" smtClean="0"/>
              <a:t>一</a:t>
            </a:r>
            <a:r>
              <a:rPr lang="zh-CN" altLang="en-US" dirty="0"/>
              <a:t>串没什么规律的字符串</a:t>
            </a:r>
            <a:r>
              <a:rPr lang="zh-CN" altLang="en-US" dirty="0" smtClean="0"/>
              <a:t>。</a:t>
            </a:r>
            <a:endParaRPr lang="en-US" altLang="zh-CN" dirty="0" smtClean="0"/>
          </a:p>
          <a:p>
            <a:r>
              <a:rPr lang="en-US" altLang="zh-CN" dirty="0"/>
              <a:t>	</a:t>
            </a:r>
            <a:r>
              <a:rPr lang="en-US" altLang="zh-CN" dirty="0" smtClean="0"/>
              <a:t>EOS</a:t>
            </a:r>
            <a:r>
              <a:rPr lang="zh-CN" altLang="en-US" dirty="0"/>
              <a:t>账户名称：</a:t>
            </a:r>
            <a:r>
              <a:rPr lang="zh-CN" altLang="en-US" dirty="0" smtClean="0"/>
              <a:t>自选的</a:t>
            </a:r>
            <a:r>
              <a:rPr lang="en-US" altLang="zh-CN" dirty="0" smtClean="0"/>
              <a:t>12</a:t>
            </a:r>
            <a:r>
              <a:rPr lang="zh-CN" altLang="en-US" dirty="0" smtClean="0"/>
              <a:t>个字符</a:t>
            </a:r>
            <a:r>
              <a:rPr lang="zh-CN" altLang="en-US" dirty="0"/>
              <a:t>（</a:t>
            </a:r>
            <a:r>
              <a:rPr lang="en-US" altLang="zh-CN" dirty="0"/>
              <a:t>Base-32</a:t>
            </a:r>
            <a:r>
              <a:rPr lang="zh-CN" altLang="en-US" dirty="0"/>
              <a:t>编码，</a:t>
            </a:r>
            <a:r>
              <a:rPr lang="en-US" altLang="zh-CN" dirty="0"/>
              <a:t>a-z,1-5</a:t>
            </a:r>
            <a:r>
              <a:rPr lang="zh-CN" altLang="en-US" dirty="0" smtClean="0"/>
              <a:t>）。小于</a:t>
            </a:r>
            <a:r>
              <a:rPr lang="en-US" altLang="zh-CN" dirty="0" smtClean="0"/>
              <a:t>12</a:t>
            </a:r>
            <a:r>
              <a:rPr lang="zh-CN" altLang="en-US" dirty="0" smtClean="0"/>
              <a:t>个字符的短账号需要参与系统合约拍卖</a:t>
            </a:r>
            <a:r>
              <a:rPr lang="zh-CN" altLang="en-US" dirty="0" smtClean="0"/>
              <a:t>。</a:t>
            </a:r>
            <a:endParaRPr lang="en-US" altLang="zh-CN" dirty="0" smtClean="0"/>
          </a:p>
          <a:p>
            <a:endParaRPr lang="en-US" altLang="zh-CN" dirty="0" smtClean="0"/>
          </a:p>
          <a:p>
            <a:endParaRPr lang="en-US" dirty="0"/>
          </a:p>
          <a:p>
            <a:r>
              <a:rPr lang="en-US" altLang="zh-CN" dirty="0" smtClean="0"/>
              <a:t>	</a:t>
            </a:r>
            <a:r>
              <a:rPr lang="zh-CN" altLang="en-US" dirty="0" smtClean="0"/>
              <a:t>比特币</a:t>
            </a:r>
            <a:r>
              <a:rPr lang="zh-CN" altLang="en-US" dirty="0" smtClean="0"/>
              <a:t>账户控制：</a:t>
            </a:r>
            <a:r>
              <a:rPr lang="zh-CN" altLang="en-US" dirty="0" smtClean="0"/>
              <a:t>一对公私钥控制。</a:t>
            </a:r>
            <a:endParaRPr lang="en-US" altLang="zh-CN" dirty="0" smtClean="0"/>
          </a:p>
          <a:p>
            <a:r>
              <a:rPr lang="en-US" dirty="0"/>
              <a:t>	</a:t>
            </a:r>
            <a:r>
              <a:rPr lang="en-US" altLang="zh-CN" dirty="0" smtClean="0"/>
              <a:t>EOS</a:t>
            </a:r>
            <a:r>
              <a:rPr lang="zh-CN" altLang="en-US" dirty="0"/>
              <a:t>账户控制：</a:t>
            </a:r>
            <a:r>
              <a:rPr lang="zh-CN" altLang="en-US" dirty="0" smtClean="0"/>
              <a:t>多对公私钥控制，每对代表一种权限的一个控制者。默认有</a:t>
            </a:r>
            <a:r>
              <a:rPr lang="en-US" altLang="zh-CN" dirty="0" smtClean="0"/>
              <a:t>Owner</a:t>
            </a:r>
            <a:r>
              <a:rPr lang="zh-CN" altLang="en-US" dirty="0" smtClean="0"/>
              <a:t>和</a:t>
            </a:r>
            <a:r>
              <a:rPr lang="en-US" altLang="zh-CN" dirty="0" smtClean="0"/>
              <a:t>Active</a:t>
            </a:r>
            <a:r>
              <a:rPr lang="zh-CN" altLang="en-US" dirty="0" smtClean="0"/>
              <a:t>两个权限。</a:t>
            </a:r>
            <a:r>
              <a:rPr lang="en-US" altLang="zh-CN" dirty="0" smtClean="0"/>
              <a:t>Owner</a:t>
            </a:r>
            <a:r>
              <a:rPr lang="zh-CN" altLang="en-US" dirty="0" smtClean="0"/>
              <a:t>是账户的最高权限，可以修改其他权限。</a:t>
            </a:r>
            <a:r>
              <a:rPr lang="en-US" altLang="zh-CN" dirty="0" smtClean="0"/>
              <a:t>Active</a:t>
            </a:r>
            <a:r>
              <a:rPr lang="zh-CN" altLang="en-US" dirty="0" smtClean="0"/>
              <a:t>权限可以进行转账等操作。</a:t>
            </a:r>
            <a:endParaRPr lang="en-US" altLang="zh-CN" dirty="0" smtClean="0"/>
          </a:p>
          <a:p>
            <a:endParaRPr lang="en-US" dirty="0"/>
          </a:p>
          <a:p>
            <a:r>
              <a:rPr lang="en-US" dirty="0" smtClean="0"/>
              <a:t>	</a:t>
            </a:r>
            <a:endParaRPr lang="en-US" dirty="0"/>
          </a:p>
        </p:txBody>
      </p:sp>
    </p:spTree>
    <p:extLst>
      <p:ext uri="{BB962C8B-B14F-4D97-AF65-F5344CB8AC3E}">
        <p14:creationId xmlns:p14="http://schemas.microsoft.com/office/powerpoint/2010/main" val="6096103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5182" y="582930"/>
            <a:ext cx="10844848" cy="923330"/>
          </a:xfrm>
          <a:prstGeom prst="rect">
            <a:avLst/>
          </a:prstGeom>
          <a:noFill/>
        </p:spPr>
        <p:txBody>
          <a:bodyPr wrap="square" rtlCol="0">
            <a:spAutoFit/>
          </a:bodyPr>
          <a:lstStyle/>
          <a:p>
            <a:r>
              <a:rPr lang="en-US" altLang="zh-CN" dirty="0" smtClean="0"/>
              <a:t>	</a:t>
            </a:r>
            <a:r>
              <a:rPr lang="zh-CN" altLang="en-US" dirty="0" smtClean="0"/>
              <a:t>区块</a:t>
            </a:r>
            <a:r>
              <a:rPr lang="zh-CN" altLang="en-US" dirty="0"/>
              <a:t>链技术本质上是一种分布式账簿数据库，它利用块链式数据结构来验证和存储数据，基于分布式共识算法来生产和更新数据，并通过</a:t>
            </a:r>
            <a:r>
              <a:rPr lang="zh-CN" altLang="en-US" dirty="0">
                <a:solidFill>
                  <a:srgbClr val="C00000"/>
                </a:solidFill>
              </a:rPr>
              <a:t>密码学</a:t>
            </a:r>
            <a:r>
              <a:rPr lang="zh-CN" altLang="en-US" dirty="0"/>
              <a:t>的方式保证数据传输和访问的</a:t>
            </a:r>
            <a:r>
              <a:rPr lang="zh-CN" altLang="en-US" dirty="0" smtClean="0"/>
              <a:t>安全。</a:t>
            </a:r>
            <a:endParaRPr lang="en-US" altLang="zh-CN" dirty="0" smtClean="0"/>
          </a:p>
          <a:p>
            <a:r>
              <a:rPr lang="en-US" dirty="0"/>
              <a:t>	</a:t>
            </a:r>
            <a:r>
              <a:rPr lang="en-US" dirty="0" smtClean="0"/>
              <a:t>																</a:t>
            </a:r>
            <a:r>
              <a:rPr lang="en-US" altLang="zh-CN" dirty="0" smtClean="0"/>
              <a:t>——</a:t>
            </a:r>
            <a:r>
              <a:rPr lang="zh-CN" altLang="en-US" dirty="0" smtClean="0"/>
              <a:t>陈</a:t>
            </a:r>
            <a:r>
              <a:rPr lang="zh-CN" altLang="en-US" dirty="0"/>
              <a:t>纯，中国工程院</a:t>
            </a:r>
            <a:r>
              <a:rPr lang="zh-CN" altLang="en-US" dirty="0" smtClean="0"/>
              <a:t>院士</a:t>
            </a:r>
            <a:endParaRPr lang="en-US" dirty="0"/>
          </a:p>
        </p:txBody>
      </p:sp>
      <p:pic>
        <p:nvPicPr>
          <p:cNvPr id="7" name="Picture 6"/>
          <p:cNvPicPr>
            <a:picLocks noChangeAspect="1"/>
          </p:cNvPicPr>
          <p:nvPr/>
        </p:nvPicPr>
        <p:blipFill>
          <a:blip r:embed="rId3"/>
          <a:stretch>
            <a:fillRect/>
          </a:stretch>
        </p:blipFill>
        <p:spPr>
          <a:xfrm>
            <a:off x="1400810" y="2324100"/>
            <a:ext cx="6349701" cy="2785110"/>
          </a:xfrm>
          <a:prstGeom prst="rect">
            <a:avLst/>
          </a:prstGeom>
        </p:spPr>
      </p:pic>
    </p:spTree>
    <p:extLst>
      <p:ext uri="{BB962C8B-B14F-4D97-AF65-F5344CB8AC3E}">
        <p14:creationId xmlns:p14="http://schemas.microsoft.com/office/powerpoint/2010/main" val="25779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029970"/>
            <a:ext cx="12192000" cy="4775200"/>
          </a:xfrm>
          <a:prstGeom prst="rect">
            <a:avLst/>
          </a:prstGeom>
        </p:spPr>
      </p:pic>
    </p:spTree>
    <p:extLst>
      <p:ext uri="{BB962C8B-B14F-4D97-AF65-F5344CB8AC3E}">
        <p14:creationId xmlns:p14="http://schemas.microsoft.com/office/powerpoint/2010/main" val="11177953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4263" y="312419"/>
            <a:ext cx="9905998" cy="3124201"/>
          </a:xfrm>
        </p:spPr>
        <p:txBody>
          <a:bodyPr/>
          <a:lstStyle/>
          <a:p>
            <a:r>
              <a:rPr lang="en-US" altLang="zh-CN" dirty="0"/>
              <a:t>EOS</a:t>
            </a:r>
            <a:r>
              <a:rPr lang="zh-CN" altLang="en-US" dirty="0"/>
              <a:t>的权限管理：通过权重和阈值来实现</a:t>
            </a:r>
            <a:endParaRPr lang="en-US" altLang="zh-CN" dirty="0"/>
          </a:p>
          <a:p>
            <a:pPr marL="0" indent="0">
              <a:buNone/>
            </a:pPr>
            <a:r>
              <a:rPr lang="en-US" altLang="zh-CN" dirty="0"/>
              <a:t>		</a:t>
            </a:r>
            <a:r>
              <a:rPr lang="zh-CN" altLang="en-US" dirty="0"/>
              <a:t>可以自定义权限：权限名称</a:t>
            </a:r>
            <a:r>
              <a:rPr lang="en-US" altLang="zh-CN" dirty="0"/>
              <a:t>+</a:t>
            </a:r>
            <a:r>
              <a:rPr lang="zh-CN" altLang="en-US" dirty="0"/>
              <a:t>账户名</a:t>
            </a:r>
            <a:r>
              <a:rPr lang="en-US" altLang="zh-CN" dirty="0"/>
              <a:t>@</a:t>
            </a:r>
            <a:r>
              <a:rPr lang="zh-CN" altLang="en-US" dirty="0"/>
              <a:t>权限</a:t>
            </a:r>
            <a:r>
              <a:rPr lang="en-US" altLang="zh-CN" dirty="0"/>
              <a:t>/</a:t>
            </a:r>
            <a:r>
              <a:rPr lang="zh-CN" altLang="en-US" dirty="0"/>
              <a:t>公钥。</a:t>
            </a:r>
            <a:endParaRPr lang="en-US" altLang="zh-CN" dirty="0"/>
          </a:p>
          <a:p>
            <a:pPr marL="0" indent="0">
              <a:buNone/>
            </a:pPr>
            <a:r>
              <a:rPr lang="en-US" dirty="0"/>
              <a:t>		</a:t>
            </a:r>
            <a:r>
              <a:rPr lang="zh-CN" altLang="en-US" dirty="0"/>
              <a:t>权限行使：多重签名。</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0" y="2901755"/>
            <a:ext cx="7783830" cy="2573215"/>
          </a:xfrm>
          <a:prstGeom prst="rect">
            <a:avLst/>
          </a:prstGeom>
          <a:ln>
            <a:noFill/>
          </a:ln>
          <a:effectLst>
            <a:softEdge rad="112500"/>
          </a:effectLst>
        </p:spPr>
      </p:pic>
    </p:spTree>
    <p:extLst>
      <p:ext uri="{BB962C8B-B14F-4D97-AF65-F5344CB8AC3E}">
        <p14:creationId xmlns:p14="http://schemas.microsoft.com/office/powerpoint/2010/main" val="13960777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zh-CN" dirty="0" smtClean="0">
                <a:solidFill>
                  <a:schemeClr val="tx1"/>
                </a:solidFill>
              </a:rPr>
              <a:t>Active</a:t>
            </a:r>
            <a:r>
              <a:rPr lang="zh-CN" altLang="en-US" dirty="0" smtClean="0">
                <a:solidFill>
                  <a:schemeClr val="tx1"/>
                </a:solidFill>
              </a:rPr>
              <a:t>密钥丢失，可以通过</a:t>
            </a:r>
            <a:r>
              <a:rPr lang="en-US" altLang="zh-CN" dirty="0" smtClean="0">
                <a:solidFill>
                  <a:schemeClr val="tx1"/>
                </a:solidFill>
              </a:rPr>
              <a:t>Owner</a:t>
            </a:r>
            <a:r>
              <a:rPr lang="zh-CN" altLang="en-US" dirty="0" smtClean="0">
                <a:solidFill>
                  <a:schemeClr val="tx1"/>
                </a:solidFill>
              </a:rPr>
              <a:t>权限重置</a:t>
            </a:r>
            <a:r>
              <a:rPr lang="en-US" altLang="zh-CN" dirty="0" smtClean="0">
                <a:solidFill>
                  <a:schemeClr val="tx1"/>
                </a:solidFill>
              </a:rPr>
              <a:t>Active</a:t>
            </a:r>
            <a:r>
              <a:rPr lang="zh-CN" altLang="en-US" dirty="0" smtClean="0">
                <a:solidFill>
                  <a:schemeClr val="tx1"/>
                </a:solidFill>
              </a:rPr>
              <a:t>权限的密钥。</a:t>
            </a:r>
            <a:endParaRPr lang="en-US" altLang="zh-CN" dirty="0" smtClean="0">
              <a:solidFill>
                <a:schemeClr val="tx1"/>
              </a:solidFill>
            </a:endParaRPr>
          </a:p>
          <a:p>
            <a:r>
              <a:rPr lang="en-US" altLang="zh-CN" dirty="0" smtClean="0">
                <a:solidFill>
                  <a:schemeClr val="tx1"/>
                </a:solidFill>
              </a:rPr>
              <a:t>Owner</a:t>
            </a:r>
            <a:r>
              <a:rPr lang="zh-CN" altLang="en-US" dirty="0" smtClean="0">
                <a:solidFill>
                  <a:schemeClr val="tx1"/>
                </a:solidFill>
              </a:rPr>
              <a:t>密钥丢失，</a:t>
            </a:r>
            <a:endParaRPr lang="en-US" altLang="zh-CN" dirty="0" smtClean="0">
              <a:solidFill>
                <a:schemeClr val="tx1"/>
              </a:solidFill>
            </a:endParaRPr>
          </a:p>
          <a:p>
            <a:pPr marL="0" indent="0">
              <a:buNone/>
            </a:pPr>
            <a:r>
              <a:rPr lang="en-US" altLang="zh-CN" dirty="0">
                <a:solidFill>
                  <a:schemeClr val="tx1"/>
                </a:solidFill>
              </a:rPr>
              <a:t>	</a:t>
            </a:r>
            <a:r>
              <a:rPr lang="en-US" altLang="zh-CN" dirty="0" smtClean="0">
                <a:solidFill>
                  <a:schemeClr val="tx1"/>
                </a:solidFill>
              </a:rPr>
              <a:t>	1.</a:t>
            </a:r>
            <a:r>
              <a:rPr lang="zh-CN" altLang="en-US" dirty="0" smtClean="0">
                <a:solidFill>
                  <a:schemeClr val="tx1"/>
                </a:solidFill>
              </a:rPr>
              <a:t>通过多重签名的合作伙伴恢复。</a:t>
            </a:r>
            <a:endParaRPr lang="en-US" altLang="zh-CN" dirty="0" smtClean="0">
              <a:solidFill>
                <a:schemeClr val="tx1"/>
              </a:solidFill>
            </a:endParaRPr>
          </a:p>
          <a:p>
            <a:pPr marL="0" indent="0">
              <a:buNone/>
            </a:pPr>
            <a:r>
              <a:rPr lang="en-US" altLang="zh-CN" dirty="0">
                <a:solidFill>
                  <a:schemeClr val="tx1"/>
                </a:solidFill>
              </a:rPr>
              <a:t>	</a:t>
            </a:r>
            <a:r>
              <a:rPr lang="en-US" altLang="zh-CN" dirty="0" smtClean="0">
                <a:solidFill>
                  <a:schemeClr val="tx1"/>
                </a:solidFill>
              </a:rPr>
              <a:t>	2.Active</a:t>
            </a:r>
            <a:r>
              <a:rPr lang="zh-CN" altLang="en-US" dirty="0" smtClean="0">
                <a:solidFill>
                  <a:schemeClr val="tx1"/>
                </a:solidFill>
              </a:rPr>
              <a:t>权限可以在</a:t>
            </a:r>
            <a:r>
              <a:rPr lang="en-US" altLang="zh-CN" dirty="0" smtClean="0">
                <a:solidFill>
                  <a:schemeClr val="tx1"/>
                </a:solidFill>
              </a:rPr>
              <a:t>Owner</a:t>
            </a:r>
            <a:r>
              <a:rPr lang="zh-CN" altLang="en-US" dirty="0" smtClean="0">
                <a:solidFill>
                  <a:schemeClr val="tx1"/>
                </a:solidFill>
              </a:rPr>
              <a:t>权限闲置</a:t>
            </a:r>
            <a:r>
              <a:rPr lang="en-US" altLang="zh-CN" dirty="0" smtClean="0">
                <a:solidFill>
                  <a:schemeClr val="tx1"/>
                </a:solidFill>
              </a:rPr>
              <a:t>30</a:t>
            </a:r>
            <a:r>
              <a:rPr lang="zh-CN" altLang="en-US" dirty="0" smtClean="0">
                <a:solidFill>
                  <a:schemeClr val="tx1"/>
                </a:solidFill>
              </a:rPr>
              <a:t>天后请求重置</a:t>
            </a:r>
            <a:r>
              <a:rPr lang="en-US" altLang="zh-CN" dirty="0" smtClean="0">
                <a:solidFill>
                  <a:schemeClr val="tx1"/>
                </a:solidFill>
              </a:rPr>
              <a:t>Owner</a:t>
            </a:r>
            <a:r>
              <a:rPr lang="zh-CN" altLang="en-US" dirty="0" smtClean="0">
                <a:solidFill>
                  <a:schemeClr val="tx1"/>
                </a:solidFill>
              </a:rPr>
              <a:t>权限。之后</a:t>
            </a:r>
            <a:r>
              <a:rPr lang="en-US" altLang="zh-CN" dirty="0" smtClean="0">
                <a:solidFill>
                  <a:schemeClr val="tx1"/>
                </a:solidFill>
              </a:rPr>
              <a:t>Owner</a:t>
            </a:r>
            <a:r>
              <a:rPr lang="zh-CN" altLang="en-US" dirty="0" smtClean="0">
                <a:solidFill>
                  <a:schemeClr val="tx1"/>
                </a:solidFill>
              </a:rPr>
              <a:t>权限有</a:t>
            </a:r>
            <a:r>
              <a:rPr lang="en-US" altLang="zh-CN" dirty="0" smtClean="0">
                <a:solidFill>
                  <a:schemeClr val="tx1"/>
                </a:solidFill>
              </a:rPr>
              <a:t>7</a:t>
            </a:r>
            <a:r>
              <a:rPr lang="zh-CN" altLang="en-US" dirty="0" smtClean="0">
                <a:solidFill>
                  <a:schemeClr val="tx1"/>
                </a:solidFill>
              </a:rPr>
              <a:t>天的时间来抵制请求。</a:t>
            </a:r>
            <a:endParaRPr lang="en-US" altLang="zh-CN" dirty="0" smtClean="0">
              <a:solidFill>
                <a:schemeClr val="tx1"/>
              </a:solidFill>
            </a:endParaRPr>
          </a:p>
          <a:p>
            <a:endParaRPr lang="en-US" dirty="0"/>
          </a:p>
        </p:txBody>
      </p:sp>
      <p:sp>
        <p:nvSpPr>
          <p:cNvPr id="4" name="Title 1"/>
          <p:cNvSpPr>
            <a:spLocks noGrp="1"/>
          </p:cNvSpPr>
          <p:nvPr>
            <p:ph type="title"/>
          </p:nvPr>
        </p:nvSpPr>
        <p:spPr>
          <a:xfrm>
            <a:off x="0" y="0"/>
            <a:ext cx="9905998" cy="1905000"/>
          </a:xfrm>
        </p:spPr>
        <p:txBody>
          <a:bodyPr>
            <a:normAutofit/>
          </a:bodyPr>
          <a:lstStyle/>
          <a:p>
            <a:r>
              <a:rPr lang="en-US" altLang="zh-CN" sz="2800" dirty="0" smtClean="0">
                <a:solidFill>
                  <a:srgbClr val="C00000"/>
                </a:solidFill>
              </a:rPr>
              <a:t>5.2</a:t>
            </a:r>
            <a:r>
              <a:rPr lang="zh-CN" altLang="en-US" sz="2800" dirty="0" smtClean="0">
                <a:solidFill>
                  <a:srgbClr val="C00000"/>
                </a:solidFill>
              </a:rPr>
              <a:t> </a:t>
            </a:r>
            <a:r>
              <a:rPr lang="en-US" altLang="zh-CN" sz="2800" dirty="0" smtClean="0">
                <a:solidFill>
                  <a:srgbClr val="C00000"/>
                </a:solidFill>
              </a:rPr>
              <a:t>EOS</a:t>
            </a:r>
            <a:endParaRPr lang="en-US" sz="2800" dirty="0">
              <a:solidFill>
                <a:srgbClr val="C00000"/>
              </a:solidFill>
            </a:endParaRPr>
          </a:p>
        </p:txBody>
      </p:sp>
    </p:spTree>
    <p:extLst>
      <p:ext uri="{BB962C8B-B14F-4D97-AF65-F5344CB8AC3E}">
        <p14:creationId xmlns:p14="http://schemas.microsoft.com/office/powerpoint/2010/main" val="14292928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5998" cy="1905000"/>
          </a:xfrm>
        </p:spPr>
        <p:txBody>
          <a:bodyPr/>
          <a:lstStyle/>
          <a:p>
            <a:r>
              <a:rPr lang="zh-CN" altLang="en-US" dirty="0" smtClean="0"/>
              <a:t>没提及的密码学主题</a:t>
            </a:r>
            <a:endParaRPr lang="en-US" dirty="0"/>
          </a:p>
        </p:txBody>
      </p:sp>
      <p:sp>
        <p:nvSpPr>
          <p:cNvPr id="3" name="Content Placeholder 2"/>
          <p:cNvSpPr>
            <a:spLocks noGrp="1"/>
          </p:cNvSpPr>
          <p:nvPr>
            <p:ph idx="1"/>
          </p:nvPr>
        </p:nvSpPr>
        <p:spPr/>
        <p:txBody>
          <a:bodyPr/>
          <a:lstStyle/>
          <a:p>
            <a:r>
              <a:rPr lang="zh-CN" altLang="en-US" b="1" dirty="0">
                <a:effectLst/>
              </a:rPr>
              <a:t>电子密码簿</a:t>
            </a:r>
            <a:r>
              <a:rPr lang="en-US" b="1" dirty="0">
                <a:effectLst/>
              </a:rPr>
              <a:t>ECB</a:t>
            </a:r>
            <a:endParaRPr lang="en-US" altLang="zh-CN" dirty="0" smtClean="0"/>
          </a:p>
          <a:p>
            <a:r>
              <a:rPr lang="zh-CN" altLang="en-US" dirty="0" smtClean="0"/>
              <a:t>信息隐藏、数字水印</a:t>
            </a:r>
            <a:endParaRPr lang="en-US" altLang="zh-CN" dirty="0" smtClean="0"/>
          </a:p>
          <a:p>
            <a:r>
              <a:rPr lang="zh-CN" altLang="en-US" dirty="0" smtClean="0"/>
              <a:t>密码学中的随机问题</a:t>
            </a:r>
            <a:endParaRPr lang="en-US" altLang="zh-CN" dirty="0" smtClean="0"/>
          </a:p>
          <a:p>
            <a:r>
              <a:rPr lang="en-US" altLang="zh-CN" dirty="0" smtClean="0"/>
              <a:t>MAC</a:t>
            </a:r>
            <a:r>
              <a:rPr lang="zh-CN" altLang="en-US" dirty="0"/>
              <a:t>，</a:t>
            </a:r>
            <a:r>
              <a:rPr lang="en-US" altLang="zh-CN" dirty="0" smtClean="0"/>
              <a:t>HMAC</a:t>
            </a:r>
            <a:r>
              <a:rPr lang="zh-CN" altLang="en-US" dirty="0" smtClean="0"/>
              <a:t>及信息完整性</a:t>
            </a:r>
            <a:endParaRPr lang="en-US" altLang="zh-CN" dirty="0" smtClean="0"/>
          </a:p>
          <a:p>
            <a:r>
              <a:rPr lang="zh-CN" altLang="en-US" dirty="0" smtClean="0"/>
              <a:t>软件激活码、邀请码、注册码</a:t>
            </a:r>
            <a:endParaRPr lang="en-US" altLang="zh-CN" dirty="0" smtClean="0"/>
          </a:p>
          <a:p>
            <a:r>
              <a:rPr lang="zh-CN" altLang="en-US" dirty="0" smtClean="0"/>
              <a:t>高级密码分析</a:t>
            </a:r>
            <a:endParaRPr lang="en-US" dirty="0"/>
          </a:p>
        </p:txBody>
      </p:sp>
    </p:spTree>
    <p:extLst>
      <p:ext uri="{BB962C8B-B14F-4D97-AF65-F5344CB8AC3E}">
        <p14:creationId xmlns:p14="http://schemas.microsoft.com/office/powerpoint/2010/main" val="17568479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5998" cy="1905000"/>
          </a:xfrm>
        </p:spPr>
        <p:txBody>
          <a:bodyPr/>
          <a:lstStyle/>
          <a:p>
            <a:r>
              <a:rPr lang="zh-CN" altLang="en-US" dirty="0" smtClean="0"/>
              <a:t>参考资料</a:t>
            </a:r>
            <a:endParaRPr lang="en-US" dirty="0"/>
          </a:p>
        </p:txBody>
      </p:sp>
      <p:sp>
        <p:nvSpPr>
          <p:cNvPr id="3" name="Content Placeholder 2"/>
          <p:cNvSpPr>
            <a:spLocks noGrp="1"/>
          </p:cNvSpPr>
          <p:nvPr>
            <p:ph idx="1"/>
          </p:nvPr>
        </p:nvSpPr>
        <p:spPr/>
        <p:txBody>
          <a:bodyPr/>
          <a:lstStyle/>
          <a:p>
            <a:endParaRPr lang="en-US" altLang="zh-CN" dirty="0" smtClean="0"/>
          </a:p>
          <a:p>
            <a:r>
              <a:rPr lang="en-US" altLang="zh-CN" dirty="0" smtClean="0"/>
              <a:t>Mark</a:t>
            </a:r>
            <a:r>
              <a:rPr lang="zh-CN" altLang="en-US" dirty="0" smtClean="0"/>
              <a:t> </a:t>
            </a:r>
            <a:r>
              <a:rPr lang="en-US" altLang="zh-CN" dirty="0" smtClean="0"/>
              <a:t>Stamp.</a:t>
            </a:r>
            <a:r>
              <a:rPr lang="zh-CN" altLang="en-US" dirty="0" smtClean="0"/>
              <a:t>信息</a:t>
            </a:r>
            <a:r>
              <a:rPr lang="zh-CN" altLang="en-US" dirty="0" smtClean="0"/>
              <a:t>安全</a:t>
            </a:r>
            <a:r>
              <a:rPr lang="zh-CN" altLang="en-US" dirty="0" smtClean="0"/>
              <a:t>原理与实践</a:t>
            </a:r>
            <a:r>
              <a:rPr lang="en-US" altLang="zh-CN" dirty="0" smtClean="0"/>
              <a:t>.</a:t>
            </a:r>
            <a:endParaRPr lang="en-US" altLang="zh-CN" dirty="0" smtClean="0"/>
          </a:p>
          <a:p>
            <a:r>
              <a:rPr lang="en-US" dirty="0">
                <a:effectLst/>
              </a:rPr>
              <a:t>Andreas M. </a:t>
            </a:r>
            <a:r>
              <a:rPr lang="en-US" dirty="0" smtClean="0">
                <a:effectLst/>
              </a:rPr>
              <a:t>Antonopoulos</a:t>
            </a:r>
            <a:r>
              <a:rPr lang="en-US" altLang="zh-CN" dirty="0" smtClean="0">
                <a:effectLst/>
              </a:rPr>
              <a:t>.</a:t>
            </a:r>
            <a:r>
              <a:rPr lang="zh-CN" altLang="en-US" dirty="0" smtClean="0"/>
              <a:t>精通</a:t>
            </a:r>
            <a:r>
              <a:rPr lang="zh-CN" altLang="en-US" dirty="0" smtClean="0"/>
              <a:t>比特币</a:t>
            </a:r>
            <a:r>
              <a:rPr lang="en-US" altLang="zh-CN" dirty="0" smtClean="0"/>
              <a:t>.</a:t>
            </a:r>
          </a:p>
          <a:p>
            <a:r>
              <a:rPr lang="zh-CN" altLang="en-US" dirty="0" smtClean="0"/>
              <a:t>虞家男</a:t>
            </a:r>
            <a:r>
              <a:rPr lang="en-US" altLang="zh-CN" dirty="0" smtClean="0"/>
              <a:t>.EOS</a:t>
            </a:r>
            <a:r>
              <a:rPr lang="zh-CN" altLang="en-US" dirty="0" smtClean="0"/>
              <a:t>区块链应用开发指南</a:t>
            </a:r>
            <a:r>
              <a:rPr lang="en-US" altLang="zh-CN" dirty="0" smtClean="0"/>
              <a:t>.</a:t>
            </a:r>
          </a:p>
          <a:p>
            <a:r>
              <a:rPr lang="zh-CN" altLang="en-US" dirty="0" smtClean="0"/>
              <a:t>李万才</a:t>
            </a:r>
            <a:r>
              <a:rPr lang="en-US" altLang="zh-CN" dirty="0" smtClean="0"/>
              <a:t>.</a:t>
            </a:r>
            <a:r>
              <a:rPr lang="zh-CN" altLang="en-US" dirty="0" smtClean="0"/>
              <a:t>深入理解</a:t>
            </a:r>
            <a:r>
              <a:rPr lang="en-US" altLang="zh-CN" dirty="0" smtClean="0"/>
              <a:t>EOS.</a:t>
            </a:r>
          </a:p>
          <a:p>
            <a:r>
              <a:rPr lang="zh-CN" altLang="en-US" dirty="0"/>
              <a:t>非对称加密：</a:t>
            </a:r>
            <a:r>
              <a:rPr lang="en-US" altLang="zh-CN" dirty="0"/>
              <a:t> </a:t>
            </a:r>
            <a:r>
              <a:rPr lang="en-US" altLang="zh-CN" dirty="0">
                <a:hlinkClick r:id="rId2"/>
              </a:rPr>
              <a:t>https://book.douban.com/review/9723748/</a:t>
            </a:r>
            <a:endParaRPr lang="en-US" altLang="zh-CN" dirty="0"/>
          </a:p>
          <a:p>
            <a:r>
              <a:rPr lang="zh-CN" altLang="en-US" dirty="0"/>
              <a:t>精通</a:t>
            </a:r>
            <a:r>
              <a:rPr lang="zh-CN" altLang="en-US" dirty="0" smtClean="0"/>
              <a:t>比特币书评：</a:t>
            </a:r>
            <a:r>
              <a:rPr lang="en-US" altLang="zh-CN" dirty="0" smtClean="0">
                <a:hlinkClick r:id="rId3"/>
              </a:rPr>
              <a:t>https</a:t>
            </a:r>
            <a:r>
              <a:rPr lang="en-US" altLang="zh-CN" dirty="0">
                <a:hlinkClick r:id="rId3"/>
              </a:rPr>
              <a:t>://zhuanlan.zhihu.com/p/52095993</a:t>
            </a:r>
            <a:endParaRPr lang="en-US" altLang="zh-CN" dirty="0"/>
          </a:p>
          <a:p>
            <a:endParaRPr lang="en-US" dirty="0"/>
          </a:p>
        </p:txBody>
      </p:sp>
    </p:spTree>
    <p:extLst>
      <p:ext uri="{BB962C8B-B14F-4D97-AF65-F5344CB8AC3E}">
        <p14:creationId xmlns:p14="http://schemas.microsoft.com/office/powerpoint/2010/main" val="13728303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98963" y="1463041"/>
            <a:ext cx="3179127" cy="3436620"/>
          </a:xfrm>
        </p:spPr>
        <p:txBody>
          <a:bodyPr/>
          <a:lstStyle/>
          <a:p>
            <a:pPr marL="0" indent="0">
              <a:buNone/>
            </a:pPr>
            <a:r>
              <a:rPr lang="en-US" altLang="zh-CN" dirty="0" smtClean="0"/>
              <a:t>1</a:t>
            </a:r>
            <a:r>
              <a:rPr lang="zh-CN" altLang="en-US" dirty="0" smtClean="0"/>
              <a:t> 密码学基础（</a:t>
            </a:r>
            <a:r>
              <a:rPr lang="en-US" altLang="zh-CN" dirty="0"/>
              <a:t>3</a:t>
            </a:r>
            <a:r>
              <a:rPr lang="en-US" altLang="zh-CN" dirty="0" smtClean="0"/>
              <a:t>min</a:t>
            </a:r>
            <a:r>
              <a:rPr lang="zh-CN" altLang="en-US" dirty="0" smtClean="0"/>
              <a:t>）</a:t>
            </a:r>
            <a:endParaRPr lang="en-US" altLang="zh-CN" dirty="0" smtClean="0"/>
          </a:p>
          <a:p>
            <a:pPr marL="0" indent="0">
              <a:buNone/>
            </a:pPr>
            <a:r>
              <a:rPr lang="en-US" altLang="zh-CN" dirty="0" smtClean="0"/>
              <a:t>2</a:t>
            </a:r>
            <a:r>
              <a:rPr lang="zh-CN" altLang="en-US" dirty="0" smtClean="0"/>
              <a:t> 对称加密（</a:t>
            </a:r>
            <a:r>
              <a:rPr lang="en-US" altLang="zh-CN" dirty="0" smtClean="0"/>
              <a:t>1min</a:t>
            </a:r>
            <a:r>
              <a:rPr lang="zh-CN" altLang="en-US" dirty="0" smtClean="0"/>
              <a:t>）</a:t>
            </a:r>
            <a:endParaRPr lang="en-US" altLang="zh-CN" dirty="0" smtClean="0"/>
          </a:p>
          <a:p>
            <a:pPr marL="0" indent="0">
              <a:buNone/>
            </a:pPr>
            <a:r>
              <a:rPr lang="en-US" altLang="zh-CN" dirty="0" smtClean="0"/>
              <a:t>3</a:t>
            </a:r>
            <a:r>
              <a:rPr lang="zh-CN" altLang="en-US" dirty="0" smtClean="0"/>
              <a:t> 非对称加密（</a:t>
            </a:r>
            <a:r>
              <a:rPr lang="en-US" altLang="zh-CN" dirty="0"/>
              <a:t>6</a:t>
            </a:r>
            <a:r>
              <a:rPr lang="en-US" altLang="zh-CN" dirty="0" smtClean="0"/>
              <a:t>min</a:t>
            </a:r>
            <a:r>
              <a:rPr lang="zh-CN" altLang="en-US" dirty="0" smtClean="0"/>
              <a:t>）</a:t>
            </a:r>
            <a:endParaRPr lang="en-US" altLang="zh-CN" dirty="0" smtClean="0"/>
          </a:p>
          <a:p>
            <a:pPr marL="0" indent="0">
              <a:buNone/>
            </a:pPr>
            <a:r>
              <a:rPr lang="en-US" altLang="zh-CN" dirty="0" smtClean="0"/>
              <a:t>4</a:t>
            </a:r>
            <a:r>
              <a:rPr lang="zh-CN" altLang="en-US" dirty="0" smtClean="0"/>
              <a:t> 哈希函数（</a:t>
            </a:r>
            <a:r>
              <a:rPr lang="en-US" altLang="zh-CN" dirty="0" smtClean="0"/>
              <a:t>5min</a:t>
            </a:r>
            <a:r>
              <a:rPr lang="zh-CN" altLang="en-US" dirty="0" smtClean="0"/>
              <a:t>）</a:t>
            </a:r>
            <a:endParaRPr lang="en-US" altLang="zh-CN" dirty="0" smtClean="0"/>
          </a:p>
          <a:p>
            <a:pPr marL="0" indent="0">
              <a:buNone/>
            </a:pPr>
            <a:r>
              <a:rPr lang="en-US" altLang="zh-CN" dirty="0" smtClean="0"/>
              <a:t>5</a:t>
            </a:r>
            <a:r>
              <a:rPr lang="zh-CN" altLang="en-US" dirty="0" smtClean="0"/>
              <a:t> 区块链中的加密（</a:t>
            </a:r>
            <a:r>
              <a:rPr lang="en-US" altLang="zh-CN" dirty="0" smtClean="0"/>
              <a:t>5min</a:t>
            </a:r>
            <a:r>
              <a:rPr lang="zh-CN" altLang="en-US" dirty="0" smtClean="0"/>
              <a:t>）</a:t>
            </a:r>
            <a:endParaRPr lang="en-US" altLang="zh-CN" dirty="0"/>
          </a:p>
        </p:txBody>
      </p:sp>
    </p:spTree>
    <p:extLst>
      <p:ext uri="{BB962C8B-B14F-4D97-AF65-F5344CB8AC3E}">
        <p14:creationId xmlns:p14="http://schemas.microsoft.com/office/powerpoint/2010/main" val="17866727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b="1" dirty="0" smtClean="0"/>
              <a:t>1</a:t>
            </a:r>
            <a:r>
              <a:rPr lang="zh-CN" altLang="en-US" b="1" dirty="0" smtClean="0"/>
              <a:t> 密码学基础</a:t>
            </a:r>
            <a:endParaRPr lang="en-US" b="1" dirty="0"/>
          </a:p>
        </p:txBody>
      </p:sp>
      <p:sp>
        <p:nvSpPr>
          <p:cNvPr id="5" name="Rectangle 4"/>
          <p:cNvSpPr>
            <a:spLocks noChangeArrowheads="1"/>
          </p:cNvSpPr>
          <p:nvPr/>
        </p:nvSpPr>
        <p:spPr bwMode="auto">
          <a:xfrm>
            <a:off x="3288030" y="2929890"/>
            <a:ext cx="1143000" cy="609600"/>
          </a:xfrm>
          <a:prstGeom prst="rect">
            <a:avLst/>
          </a:prstGeom>
          <a:solidFill>
            <a:schemeClr val="tx2">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6" name="Rectangle 5"/>
          <p:cNvSpPr>
            <a:spLocks noChangeArrowheads="1"/>
          </p:cNvSpPr>
          <p:nvPr/>
        </p:nvSpPr>
        <p:spPr bwMode="auto">
          <a:xfrm>
            <a:off x="6985238" y="2929890"/>
            <a:ext cx="1219200" cy="609600"/>
          </a:xfrm>
          <a:prstGeom prst="rect">
            <a:avLst/>
          </a:prstGeom>
          <a:solidFill>
            <a:schemeClr val="tx2">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 name="Rectangle 6"/>
          <p:cNvSpPr>
            <a:spLocks noChangeArrowheads="1"/>
          </p:cNvSpPr>
          <p:nvPr/>
        </p:nvSpPr>
        <p:spPr bwMode="auto">
          <a:xfrm>
            <a:off x="1230630" y="3017203"/>
            <a:ext cx="1295400" cy="400110"/>
          </a:xfrm>
          <a:prstGeom prst="rect">
            <a:avLst/>
          </a:prstGeom>
          <a:noFill/>
          <a:ln w="9525">
            <a:noFill/>
            <a:miter lim="800000"/>
            <a:headEnd/>
            <a:tailEnd/>
          </a:ln>
        </p:spPr>
        <p:txBody>
          <a:bodyPr>
            <a:prstTxWarp prst="textNoShape">
              <a:avLst/>
            </a:prstTxWarp>
            <a:spAutoFit/>
          </a:bodyPr>
          <a:lstStyle/>
          <a:p>
            <a:r>
              <a:rPr lang="zh-CN" altLang="en-US" sz="2000" dirty="0" smtClean="0"/>
              <a:t>明文</a:t>
            </a:r>
            <a:endParaRPr lang="en-US" sz="2000" dirty="0"/>
          </a:p>
        </p:txBody>
      </p:sp>
      <p:sp>
        <p:nvSpPr>
          <p:cNvPr id="8" name="Rectangle 8"/>
          <p:cNvSpPr>
            <a:spLocks noChangeArrowheads="1"/>
          </p:cNvSpPr>
          <p:nvPr/>
        </p:nvSpPr>
        <p:spPr bwMode="auto">
          <a:xfrm>
            <a:off x="7250430" y="1634490"/>
            <a:ext cx="838200" cy="369332"/>
          </a:xfrm>
          <a:prstGeom prst="rect">
            <a:avLst/>
          </a:prstGeom>
          <a:noFill/>
          <a:ln w="9525">
            <a:noFill/>
            <a:miter lim="800000"/>
            <a:headEnd/>
            <a:tailEnd/>
          </a:ln>
        </p:spPr>
        <p:txBody>
          <a:bodyPr>
            <a:prstTxWarp prst="textNoShape">
              <a:avLst/>
            </a:prstTxWarp>
            <a:spAutoFit/>
          </a:bodyPr>
          <a:lstStyle/>
          <a:p>
            <a:r>
              <a:rPr lang="zh-CN" altLang="en-US" dirty="0" smtClean="0"/>
              <a:t>密钥</a:t>
            </a:r>
            <a:r>
              <a:rPr lang="en-US" altLang="zh-CN" dirty="0" smtClean="0"/>
              <a:t>2</a:t>
            </a:r>
            <a:endParaRPr lang="en-US" dirty="0"/>
          </a:p>
        </p:txBody>
      </p:sp>
      <p:sp>
        <p:nvSpPr>
          <p:cNvPr id="9" name="Rectangle 9"/>
          <p:cNvSpPr>
            <a:spLocks noChangeArrowheads="1"/>
          </p:cNvSpPr>
          <p:nvPr/>
        </p:nvSpPr>
        <p:spPr bwMode="auto">
          <a:xfrm>
            <a:off x="3592830" y="1650365"/>
            <a:ext cx="819150" cy="369332"/>
          </a:xfrm>
          <a:prstGeom prst="rect">
            <a:avLst/>
          </a:prstGeom>
          <a:noFill/>
          <a:ln w="9525">
            <a:noFill/>
            <a:miter lim="800000"/>
            <a:headEnd/>
            <a:tailEnd/>
          </a:ln>
        </p:spPr>
        <p:txBody>
          <a:bodyPr>
            <a:prstTxWarp prst="textNoShape">
              <a:avLst/>
            </a:prstTxWarp>
            <a:spAutoFit/>
          </a:bodyPr>
          <a:lstStyle/>
          <a:p>
            <a:r>
              <a:rPr lang="zh-CN" altLang="en-US" dirty="0" smtClean="0"/>
              <a:t>密钥</a:t>
            </a:r>
            <a:r>
              <a:rPr lang="en-US" altLang="zh-CN" dirty="0" smtClean="0"/>
              <a:t>1</a:t>
            </a:r>
            <a:endParaRPr lang="en-US" dirty="0"/>
          </a:p>
        </p:txBody>
      </p:sp>
      <p:sp>
        <p:nvSpPr>
          <p:cNvPr id="10" name="Rectangle 10"/>
          <p:cNvSpPr>
            <a:spLocks noChangeArrowheads="1"/>
          </p:cNvSpPr>
          <p:nvPr/>
        </p:nvSpPr>
        <p:spPr bwMode="auto">
          <a:xfrm>
            <a:off x="9003030" y="3006090"/>
            <a:ext cx="1295400" cy="400110"/>
          </a:xfrm>
          <a:prstGeom prst="rect">
            <a:avLst/>
          </a:prstGeom>
          <a:noFill/>
          <a:ln w="9525">
            <a:noFill/>
            <a:miter lim="800000"/>
            <a:headEnd/>
            <a:tailEnd/>
          </a:ln>
        </p:spPr>
        <p:txBody>
          <a:bodyPr>
            <a:prstTxWarp prst="textNoShape">
              <a:avLst/>
            </a:prstTxWarp>
            <a:spAutoFit/>
          </a:bodyPr>
          <a:lstStyle/>
          <a:p>
            <a:r>
              <a:rPr lang="zh-CN" altLang="en-US" sz="2000" dirty="0" smtClean="0"/>
              <a:t>明文</a:t>
            </a:r>
            <a:endParaRPr lang="en-US" sz="2000" dirty="0"/>
          </a:p>
        </p:txBody>
      </p:sp>
      <p:sp>
        <p:nvSpPr>
          <p:cNvPr id="11" name="Rectangle 11"/>
          <p:cNvSpPr>
            <a:spLocks noChangeArrowheads="1"/>
          </p:cNvSpPr>
          <p:nvPr/>
        </p:nvSpPr>
        <p:spPr bwMode="auto">
          <a:xfrm>
            <a:off x="5280343" y="3499802"/>
            <a:ext cx="1524000" cy="400110"/>
          </a:xfrm>
          <a:prstGeom prst="rect">
            <a:avLst/>
          </a:prstGeom>
          <a:noFill/>
          <a:ln w="9525">
            <a:noFill/>
            <a:miter lim="800000"/>
            <a:headEnd/>
            <a:tailEnd/>
          </a:ln>
        </p:spPr>
        <p:txBody>
          <a:bodyPr>
            <a:prstTxWarp prst="textNoShape">
              <a:avLst/>
            </a:prstTxWarp>
            <a:spAutoFit/>
          </a:bodyPr>
          <a:lstStyle/>
          <a:p>
            <a:r>
              <a:rPr lang="zh-CN" altLang="en-US" sz="2000" dirty="0" smtClean="0"/>
              <a:t>密文</a:t>
            </a:r>
            <a:endParaRPr lang="en-US" sz="2000" dirty="0"/>
          </a:p>
        </p:txBody>
      </p:sp>
      <p:sp>
        <p:nvSpPr>
          <p:cNvPr id="12" name="Line 12"/>
          <p:cNvSpPr>
            <a:spLocks noChangeShapeType="1"/>
          </p:cNvSpPr>
          <p:nvPr/>
        </p:nvSpPr>
        <p:spPr bwMode="auto">
          <a:xfrm>
            <a:off x="2449830" y="3234690"/>
            <a:ext cx="8382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3" name="Line 22"/>
          <p:cNvSpPr>
            <a:spLocks noChangeShapeType="1"/>
          </p:cNvSpPr>
          <p:nvPr/>
        </p:nvSpPr>
        <p:spPr bwMode="auto">
          <a:xfrm>
            <a:off x="8201343" y="3234690"/>
            <a:ext cx="8382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4" name="Line 23"/>
          <p:cNvSpPr>
            <a:spLocks noChangeShapeType="1"/>
          </p:cNvSpPr>
          <p:nvPr/>
        </p:nvSpPr>
        <p:spPr bwMode="auto">
          <a:xfrm>
            <a:off x="3897630" y="2091690"/>
            <a:ext cx="0" cy="838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5" name="Line 24"/>
          <p:cNvSpPr>
            <a:spLocks noChangeShapeType="1"/>
          </p:cNvSpPr>
          <p:nvPr/>
        </p:nvSpPr>
        <p:spPr bwMode="auto">
          <a:xfrm>
            <a:off x="7555230" y="2091690"/>
            <a:ext cx="0" cy="838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6" name="Rectangle 26"/>
          <p:cNvSpPr>
            <a:spLocks noChangeArrowheads="1"/>
          </p:cNvSpPr>
          <p:nvPr/>
        </p:nvSpPr>
        <p:spPr bwMode="auto">
          <a:xfrm>
            <a:off x="3482896" y="3017203"/>
            <a:ext cx="697627" cy="400110"/>
          </a:xfrm>
          <a:prstGeom prst="rect">
            <a:avLst/>
          </a:prstGeom>
          <a:noFill/>
          <a:ln w="9525">
            <a:noFill/>
            <a:miter lim="800000"/>
            <a:headEnd/>
            <a:tailEnd/>
          </a:ln>
        </p:spPr>
        <p:txBody>
          <a:bodyPr wrap="none">
            <a:prstTxWarp prst="textNoShape">
              <a:avLst/>
            </a:prstTxWarp>
            <a:spAutoFit/>
          </a:bodyPr>
          <a:lstStyle/>
          <a:p>
            <a:r>
              <a:rPr lang="zh-CN" altLang="en-US" sz="2000" dirty="0" smtClean="0"/>
              <a:t>加密</a:t>
            </a:r>
            <a:endParaRPr lang="en-US" sz="2000" dirty="0"/>
          </a:p>
        </p:txBody>
      </p:sp>
      <p:sp>
        <p:nvSpPr>
          <p:cNvPr id="17" name="Rectangle 27"/>
          <p:cNvSpPr>
            <a:spLocks noChangeArrowheads="1"/>
          </p:cNvSpPr>
          <p:nvPr/>
        </p:nvSpPr>
        <p:spPr bwMode="auto">
          <a:xfrm>
            <a:off x="7237097" y="3028633"/>
            <a:ext cx="697627" cy="400110"/>
          </a:xfrm>
          <a:prstGeom prst="rect">
            <a:avLst/>
          </a:prstGeom>
          <a:noFill/>
          <a:ln w="9525">
            <a:noFill/>
            <a:miter lim="800000"/>
            <a:headEnd/>
            <a:tailEnd/>
          </a:ln>
        </p:spPr>
        <p:txBody>
          <a:bodyPr wrap="none">
            <a:prstTxWarp prst="textNoShape">
              <a:avLst/>
            </a:prstTxWarp>
            <a:spAutoFit/>
          </a:bodyPr>
          <a:lstStyle/>
          <a:p>
            <a:r>
              <a:rPr lang="zh-CN" altLang="en-US" sz="2000" dirty="0" smtClean="0"/>
              <a:t>解密</a:t>
            </a:r>
            <a:endParaRPr lang="en-US" sz="2000" dirty="0"/>
          </a:p>
        </p:txBody>
      </p:sp>
      <p:sp>
        <p:nvSpPr>
          <p:cNvPr id="18" name="Line 31"/>
          <p:cNvSpPr>
            <a:spLocks noChangeShapeType="1"/>
          </p:cNvSpPr>
          <p:nvPr/>
        </p:nvSpPr>
        <p:spPr bwMode="auto">
          <a:xfrm>
            <a:off x="4431030" y="3234690"/>
            <a:ext cx="3810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 name="Line 32"/>
          <p:cNvSpPr>
            <a:spLocks noChangeShapeType="1"/>
          </p:cNvSpPr>
          <p:nvPr/>
        </p:nvSpPr>
        <p:spPr bwMode="auto">
          <a:xfrm flipV="1">
            <a:off x="6601143" y="3234690"/>
            <a:ext cx="3810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0" name="Line 33"/>
          <p:cNvSpPr>
            <a:spLocks noChangeShapeType="1"/>
          </p:cNvSpPr>
          <p:nvPr/>
        </p:nvSpPr>
        <p:spPr bwMode="auto">
          <a:xfrm flipV="1">
            <a:off x="4812030" y="315849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1" name="Line 34"/>
          <p:cNvSpPr>
            <a:spLocks noChangeShapeType="1"/>
          </p:cNvSpPr>
          <p:nvPr/>
        </p:nvSpPr>
        <p:spPr bwMode="auto">
          <a:xfrm flipV="1">
            <a:off x="5404168" y="315849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2" name="Line 35"/>
          <p:cNvSpPr>
            <a:spLocks noChangeShapeType="1"/>
          </p:cNvSpPr>
          <p:nvPr/>
        </p:nvSpPr>
        <p:spPr bwMode="auto">
          <a:xfrm flipV="1">
            <a:off x="6016943" y="3160078"/>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3" name="Line 36"/>
          <p:cNvSpPr>
            <a:spLocks noChangeShapeType="1"/>
          </p:cNvSpPr>
          <p:nvPr/>
        </p:nvSpPr>
        <p:spPr bwMode="auto">
          <a:xfrm>
            <a:off x="5112068" y="317754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4" name="Line 37"/>
          <p:cNvSpPr>
            <a:spLocks noChangeShapeType="1"/>
          </p:cNvSpPr>
          <p:nvPr/>
        </p:nvSpPr>
        <p:spPr bwMode="auto">
          <a:xfrm>
            <a:off x="5705793" y="317754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5" name="Line 38"/>
          <p:cNvSpPr>
            <a:spLocks noChangeShapeType="1"/>
          </p:cNvSpPr>
          <p:nvPr/>
        </p:nvSpPr>
        <p:spPr bwMode="auto">
          <a:xfrm>
            <a:off x="6318568" y="317754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 name="TextBox 25"/>
          <p:cNvSpPr txBox="1"/>
          <p:nvPr/>
        </p:nvSpPr>
        <p:spPr>
          <a:xfrm>
            <a:off x="1217612" y="4754880"/>
            <a:ext cx="9263697" cy="646331"/>
          </a:xfrm>
          <a:prstGeom prst="rect">
            <a:avLst/>
          </a:prstGeom>
          <a:noFill/>
        </p:spPr>
        <p:txBody>
          <a:bodyPr wrap="square" rtlCol="0">
            <a:spAutoFit/>
          </a:bodyPr>
          <a:lstStyle/>
          <a:p>
            <a:r>
              <a:rPr lang="en-US" altLang="zh-CN" dirty="0" smtClean="0"/>
              <a:t>	</a:t>
            </a:r>
            <a:r>
              <a:rPr lang="zh-CN" altLang="en-US" dirty="0" smtClean="0"/>
              <a:t>加密是将明文（人类看起来有意义的文字）加密成密文（人类看起来无意义的文字），</a:t>
            </a:r>
            <a:r>
              <a:rPr lang="zh-CN" altLang="en-US" dirty="0"/>
              <a:t>从而使得只有拥有密钥的双方才能知道蕴含在消息中的信息</a:t>
            </a:r>
            <a:endParaRPr lang="en-US" dirty="0"/>
          </a:p>
        </p:txBody>
      </p:sp>
    </p:spTree>
    <p:extLst>
      <p:ext uri="{BB962C8B-B14F-4D97-AF65-F5344CB8AC3E}">
        <p14:creationId xmlns:p14="http://schemas.microsoft.com/office/powerpoint/2010/main" val="675400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60423" y="2529840"/>
            <a:ext cx="3339147" cy="3150870"/>
          </a:xfrm>
        </p:spPr>
        <p:txBody>
          <a:bodyPr>
            <a:normAutofit fontScale="92500" lnSpcReduction="10000"/>
          </a:bodyPr>
          <a:lstStyle/>
          <a:p>
            <a:pPr marL="0" indent="0">
              <a:buNone/>
            </a:pPr>
            <a:r>
              <a:rPr lang="zh-CN" altLang="en-US" dirty="0" smtClean="0">
                <a:solidFill>
                  <a:srgbClr val="C00000"/>
                </a:solidFill>
              </a:rPr>
              <a:t>密文</a:t>
            </a:r>
            <a:r>
              <a:rPr lang="en-US" altLang="zh-CN" dirty="0">
                <a:solidFill>
                  <a:srgbClr val="C00000"/>
                </a:solidFill>
              </a:rPr>
              <a:t>4</a:t>
            </a:r>
            <a:endParaRPr lang="en-US" altLang="zh-CN" dirty="0" smtClean="0">
              <a:solidFill>
                <a:srgbClr val="C00000"/>
              </a:solidFill>
            </a:endParaRPr>
          </a:p>
          <a:p>
            <a:pPr marL="0" indent="0">
              <a:buNone/>
            </a:pPr>
            <a:endParaRPr lang="en-US" altLang="zh-CN" dirty="0" smtClean="0">
              <a:solidFill>
                <a:srgbClr val="C00000"/>
              </a:solidFill>
            </a:endParaRPr>
          </a:p>
          <a:p>
            <a:pPr marL="0" indent="0">
              <a:buNone/>
            </a:pPr>
            <a:r>
              <a:rPr lang="zh-CN" altLang="en-US" dirty="0" smtClean="0"/>
              <a:t>彭滋，</a:t>
            </a:r>
            <a:endParaRPr lang="en-US" altLang="zh-CN" dirty="0" smtClean="0"/>
          </a:p>
          <a:p>
            <a:pPr marL="0" indent="0">
              <a:buNone/>
            </a:pPr>
            <a:r>
              <a:rPr lang="zh-CN" altLang="en-US" dirty="0" smtClean="0"/>
              <a:t>湿沙壁，</a:t>
            </a:r>
            <a:endParaRPr lang="en-US" altLang="zh-CN" dirty="0" smtClean="0"/>
          </a:p>
          <a:p>
            <a:pPr marL="0" indent="0">
              <a:buNone/>
            </a:pPr>
            <a:r>
              <a:rPr lang="zh-CN" altLang="en-US" dirty="0" smtClean="0"/>
              <a:t>木幽晓寂寂，</a:t>
            </a:r>
            <a:endParaRPr lang="en-US" altLang="zh-CN" dirty="0" smtClean="0"/>
          </a:p>
          <a:p>
            <a:pPr marL="0" indent="0">
              <a:buNone/>
            </a:pPr>
            <a:r>
              <a:rPr lang="zh-CN" altLang="en-US" dirty="0" smtClean="0"/>
              <a:t>硕花向房辟，</a:t>
            </a:r>
            <a:endParaRPr lang="en-US" altLang="zh-CN" dirty="0" smtClean="0"/>
          </a:p>
          <a:p>
            <a:pPr marL="0" indent="0">
              <a:buNone/>
            </a:pPr>
            <a:r>
              <a:rPr lang="zh-CN" altLang="en-US" dirty="0" smtClean="0"/>
              <a:t>酒汇，</a:t>
            </a:r>
            <a:endParaRPr lang="en-US" altLang="zh-CN" dirty="0" smtClean="0"/>
          </a:p>
          <a:p>
            <a:pPr marL="0" indent="0">
              <a:buNone/>
            </a:pPr>
            <a:r>
              <a:rPr lang="zh-CN" altLang="en-US" dirty="0" smtClean="0"/>
              <a:t>霞碧碧。</a:t>
            </a:r>
            <a:endParaRPr lang="en-US" dirty="0"/>
          </a:p>
        </p:txBody>
      </p:sp>
      <p:sp>
        <p:nvSpPr>
          <p:cNvPr id="4" name="Content Placeholder 2"/>
          <p:cNvSpPr txBox="1">
            <a:spLocks/>
          </p:cNvSpPr>
          <p:nvPr/>
        </p:nvSpPr>
        <p:spPr>
          <a:xfrm>
            <a:off x="2795746" y="2529840"/>
            <a:ext cx="3339147" cy="315087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r>
              <a:rPr lang="zh-CN" altLang="en-US" dirty="0" smtClean="0">
                <a:solidFill>
                  <a:srgbClr val="C00000"/>
                </a:solidFill>
              </a:rPr>
              <a:t>密文</a:t>
            </a:r>
            <a:r>
              <a:rPr lang="en-US" altLang="zh-CN" dirty="0" smtClean="0">
                <a:solidFill>
                  <a:srgbClr val="C00000"/>
                </a:solidFill>
              </a:rPr>
              <a:t>2</a:t>
            </a:r>
          </a:p>
          <a:p>
            <a:pPr marL="0" indent="0">
              <a:buFont typeface="Arial"/>
              <a:buNone/>
            </a:pPr>
            <a:endParaRPr lang="en-US" altLang="zh-CN" dirty="0" smtClean="0">
              <a:solidFill>
                <a:srgbClr val="C00000"/>
              </a:solidFill>
            </a:endParaRPr>
          </a:p>
          <a:p>
            <a:pPr marL="0" indent="0">
              <a:buFont typeface="Arial"/>
              <a:buNone/>
            </a:pPr>
            <a:r>
              <a:rPr lang="en-US" altLang="zh-CN" dirty="0" err="1" smtClean="0"/>
              <a:t>Lk</a:t>
            </a:r>
            <a:endParaRPr lang="en-US" altLang="zh-CN" dirty="0" smtClean="0"/>
          </a:p>
          <a:p>
            <a:pPr marL="0" indent="0">
              <a:buFont typeface="Arial"/>
              <a:buNone/>
            </a:pPr>
            <a:r>
              <a:rPr lang="en-US" altLang="zh-CN" dirty="0" err="1" smtClean="0"/>
              <a:t>Xswl</a:t>
            </a:r>
            <a:endParaRPr lang="en-US" altLang="zh-CN" dirty="0" smtClean="0"/>
          </a:p>
          <a:p>
            <a:pPr marL="0" indent="0">
              <a:buFont typeface="Arial"/>
              <a:buNone/>
            </a:pPr>
            <a:r>
              <a:rPr lang="en-US" altLang="zh-CN" dirty="0" err="1" smtClean="0"/>
              <a:t>Qlxw</a:t>
            </a:r>
            <a:endParaRPr lang="en-US" altLang="zh-CN" dirty="0" smtClean="0"/>
          </a:p>
          <a:p>
            <a:pPr marL="0" indent="0">
              <a:buFont typeface="Arial"/>
              <a:buNone/>
            </a:pPr>
            <a:r>
              <a:rPr lang="en-US" altLang="zh-CN" dirty="0" err="1" smtClean="0"/>
              <a:t>Tp</a:t>
            </a:r>
            <a:endParaRPr lang="en-US" altLang="zh-CN" dirty="0" smtClean="0"/>
          </a:p>
          <a:p>
            <a:pPr marL="0" indent="0">
              <a:buFont typeface="Arial"/>
              <a:buNone/>
            </a:pPr>
            <a:endParaRPr lang="en-US" dirty="0"/>
          </a:p>
        </p:txBody>
      </p:sp>
      <p:sp>
        <p:nvSpPr>
          <p:cNvPr id="5" name="Content Placeholder 2"/>
          <p:cNvSpPr txBox="1">
            <a:spLocks/>
          </p:cNvSpPr>
          <p:nvPr/>
        </p:nvSpPr>
        <p:spPr>
          <a:xfrm>
            <a:off x="619364" y="2529840"/>
            <a:ext cx="3339147" cy="315087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r>
              <a:rPr lang="zh-CN" altLang="en-US" dirty="0" smtClean="0">
                <a:solidFill>
                  <a:srgbClr val="C00000"/>
                </a:solidFill>
              </a:rPr>
              <a:t>密文</a:t>
            </a:r>
            <a:r>
              <a:rPr lang="en-US" altLang="zh-CN" dirty="0">
                <a:solidFill>
                  <a:srgbClr val="C00000"/>
                </a:solidFill>
              </a:rPr>
              <a:t>1</a:t>
            </a:r>
            <a:endParaRPr lang="en-US" altLang="zh-CN" dirty="0" smtClean="0">
              <a:solidFill>
                <a:srgbClr val="C00000"/>
              </a:solidFill>
            </a:endParaRPr>
          </a:p>
          <a:p>
            <a:pPr marL="0" indent="0">
              <a:buFont typeface="Arial"/>
              <a:buNone/>
            </a:pPr>
            <a:endParaRPr lang="en-US" altLang="zh-CN" dirty="0" smtClean="0">
              <a:solidFill>
                <a:srgbClr val="C00000"/>
              </a:solidFill>
            </a:endParaRPr>
          </a:p>
          <a:p>
            <a:pPr marL="0" indent="0">
              <a:buFont typeface="Arial"/>
              <a:buNone/>
            </a:pPr>
            <a:r>
              <a:rPr lang="en-US" altLang="zh-CN" dirty="0" smtClean="0"/>
              <a:t>211314</a:t>
            </a:r>
          </a:p>
          <a:p>
            <a:pPr marL="0" indent="0">
              <a:buFont typeface="Arial"/>
              <a:buNone/>
            </a:pPr>
            <a:endParaRPr lang="en-US" dirty="0"/>
          </a:p>
          <a:p>
            <a:pPr marL="0" indent="0">
              <a:buFont typeface="Arial"/>
              <a:buNone/>
            </a:pPr>
            <a:endParaRPr lang="en-US" dirty="0" smtClean="0"/>
          </a:p>
          <a:p>
            <a:pPr marL="0" indent="0">
              <a:buFont typeface="Arial"/>
              <a:buNone/>
            </a:pPr>
            <a:endParaRPr lang="en-US" dirty="0"/>
          </a:p>
          <a:p>
            <a:pPr marL="0" indent="0">
              <a:buFont typeface="Arial"/>
              <a:buNone/>
            </a:pPr>
            <a:endParaRPr lang="en-US" dirty="0"/>
          </a:p>
        </p:txBody>
      </p:sp>
      <p:sp>
        <p:nvSpPr>
          <p:cNvPr id="7" name="Content Placeholder 2"/>
          <p:cNvSpPr txBox="1">
            <a:spLocks/>
          </p:cNvSpPr>
          <p:nvPr/>
        </p:nvSpPr>
        <p:spPr>
          <a:xfrm>
            <a:off x="5121276" y="2221230"/>
            <a:ext cx="3339147" cy="315087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r>
              <a:rPr lang="zh-CN" altLang="en-US" dirty="0" smtClean="0">
                <a:solidFill>
                  <a:srgbClr val="C00000"/>
                </a:solidFill>
              </a:rPr>
              <a:t>密文</a:t>
            </a:r>
            <a:r>
              <a:rPr lang="en-US" altLang="zh-CN" dirty="0">
                <a:solidFill>
                  <a:srgbClr val="C00000"/>
                </a:solidFill>
              </a:rPr>
              <a:t>3</a:t>
            </a:r>
            <a:endParaRPr lang="en-US" altLang="zh-CN" dirty="0" smtClean="0">
              <a:solidFill>
                <a:srgbClr val="C00000"/>
              </a:solidFill>
            </a:endParaRPr>
          </a:p>
          <a:p>
            <a:pPr marL="0" indent="0">
              <a:buFont typeface="Arial"/>
              <a:buNone/>
            </a:pPr>
            <a:r>
              <a:rPr lang="en-US" altLang="zh-CN" dirty="0" smtClean="0">
                <a:effectLst/>
              </a:rPr>
              <a:t>《</a:t>
            </a:r>
            <a:r>
              <a:rPr lang="zh-CN" altLang="en-US" dirty="0">
                <a:effectLst/>
              </a:rPr>
              <a:t>江雪</a:t>
            </a:r>
            <a:r>
              <a:rPr lang="en-US" altLang="zh-CN" dirty="0" smtClean="0">
                <a:effectLst/>
              </a:rPr>
              <a:t>》</a:t>
            </a:r>
            <a:r>
              <a:rPr lang="zh-CN" altLang="en-US" dirty="0">
                <a:effectLst/>
              </a:rPr>
              <a:t>柳宗元</a:t>
            </a:r>
            <a:r>
              <a:rPr lang="zh-CN" altLang="en-US" dirty="0"/>
              <a:t/>
            </a:r>
            <a:br>
              <a:rPr lang="zh-CN" altLang="en-US" dirty="0"/>
            </a:br>
            <a:endParaRPr lang="en-US" altLang="zh-CN" dirty="0" smtClean="0"/>
          </a:p>
          <a:p>
            <a:pPr marL="0" indent="0">
              <a:buNone/>
            </a:pPr>
            <a:r>
              <a:rPr lang="zh-CN" altLang="en-US" dirty="0" smtClean="0">
                <a:effectLst/>
              </a:rPr>
              <a:t>千山</a:t>
            </a:r>
            <a:r>
              <a:rPr lang="zh-CN" altLang="en-US" dirty="0">
                <a:effectLst/>
              </a:rPr>
              <a:t>鸟飞绝，</a:t>
            </a:r>
            <a:r>
              <a:rPr lang="zh-CN" altLang="en-US" dirty="0"/>
              <a:t/>
            </a:r>
            <a:br>
              <a:rPr lang="zh-CN" altLang="en-US" dirty="0"/>
            </a:br>
            <a:r>
              <a:rPr lang="zh-CN" altLang="en-US" dirty="0">
                <a:effectLst/>
              </a:rPr>
              <a:t>万径人踪灭。</a:t>
            </a:r>
            <a:r>
              <a:rPr lang="zh-CN" altLang="en-US" dirty="0"/>
              <a:t/>
            </a:r>
            <a:br>
              <a:rPr lang="zh-CN" altLang="en-US" dirty="0"/>
            </a:br>
            <a:r>
              <a:rPr lang="zh-CN" altLang="en-US" dirty="0">
                <a:effectLst/>
              </a:rPr>
              <a:t>孤舟蓑笠翁，</a:t>
            </a:r>
            <a:r>
              <a:rPr lang="zh-CN" altLang="en-US" dirty="0"/>
              <a:t/>
            </a:r>
            <a:br>
              <a:rPr lang="zh-CN" altLang="en-US" dirty="0"/>
            </a:br>
            <a:r>
              <a:rPr lang="zh-CN" altLang="en-US" dirty="0">
                <a:effectLst/>
              </a:rPr>
              <a:t>独钓寒江雪。</a:t>
            </a:r>
            <a:endParaRPr lang="en-US" dirty="0"/>
          </a:p>
        </p:txBody>
      </p:sp>
      <p:sp>
        <p:nvSpPr>
          <p:cNvPr id="8" name="Rectangle 7"/>
          <p:cNvSpPr/>
          <p:nvPr/>
        </p:nvSpPr>
        <p:spPr>
          <a:xfrm>
            <a:off x="1922700" y="1606153"/>
            <a:ext cx="8424386" cy="369332"/>
          </a:xfrm>
          <a:prstGeom prst="rect">
            <a:avLst/>
          </a:prstGeom>
        </p:spPr>
        <p:txBody>
          <a:bodyPr wrap="square">
            <a:spAutoFit/>
          </a:bodyPr>
          <a:lstStyle/>
          <a:p>
            <a:r>
              <a:rPr lang="zh-CN" altLang="en-US" dirty="0"/>
              <a:t>明文（人类看起来有意义的</a:t>
            </a:r>
            <a:r>
              <a:rPr lang="zh-CN" altLang="en-US"/>
              <a:t>文字</a:t>
            </a:r>
            <a:r>
              <a:rPr lang="zh-CN" altLang="en-US" smtClean="0"/>
              <a:t>）                    密</a:t>
            </a:r>
            <a:r>
              <a:rPr lang="zh-CN" altLang="en-US" dirty="0"/>
              <a:t>文（人类看起来无意义的文字）</a:t>
            </a:r>
            <a:endParaRPr lang="en-US" dirty="0"/>
          </a:p>
        </p:txBody>
      </p:sp>
      <p:sp>
        <p:nvSpPr>
          <p:cNvPr id="10" name="Title 1"/>
          <p:cNvSpPr txBox="1">
            <a:spLocks/>
          </p:cNvSpPr>
          <p:nvPr/>
        </p:nvSpPr>
        <p:spPr>
          <a:xfrm>
            <a:off x="0" y="26908"/>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b="1" dirty="0" smtClean="0"/>
              <a:t>沙雕加密例子</a:t>
            </a:r>
            <a:endParaRPr lang="en-US" sz="2800" b="1" dirty="0"/>
          </a:p>
        </p:txBody>
      </p:sp>
    </p:spTree>
    <p:extLst>
      <p:ext uri="{BB962C8B-B14F-4D97-AF65-F5344CB8AC3E}">
        <p14:creationId xmlns:p14="http://schemas.microsoft.com/office/powerpoint/2010/main" val="132936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dissolv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5998" cy="1905000"/>
          </a:xfrm>
        </p:spPr>
        <p:txBody>
          <a:bodyPr>
            <a:normAutofit/>
          </a:bodyPr>
          <a:lstStyle/>
          <a:p>
            <a:r>
              <a:rPr lang="zh-CN" altLang="en-US" sz="2800" dirty="0" smtClean="0"/>
              <a:t>从图灵奖看密码学</a:t>
            </a:r>
            <a:endParaRPr lang="en-US" sz="2800" dirty="0"/>
          </a:p>
        </p:txBody>
      </p:sp>
      <p:sp>
        <p:nvSpPr>
          <p:cNvPr id="3" name="Content Placeholder 2"/>
          <p:cNvSpPr>
            <a:spLocks noGrp="1"/>
          </p:cNvSpPr>
          <p:nvPr>
            <p:ph idx="1"/>
          </p:nvPr>
        </p:nvSpPr>
        <p:spPr>
          <a:xfrm>
            <a:off x="1061403" y="1478279"/>
            <a:ext cx="9905998" cy="3124201"/>
          </a:xfrm>
        </p:spPr>
        <p:txBody>
          <a:bodyPr>
            <a:normAutofit/>
          </a:bodyPr>
          <a:lstStyle/>
          <a:p>
            <a:r>
              <a:rPr lang="en-US" altLang="zh-CN" dirty="0" smtClean="0"/>
              <a:t>1940s,</a:t>
            </a:r>
            <a:r>
              <a:rPr lang="zh-CN" altLang="en-US" dirty="0" smtClean="0"/>
              <a:t>艾伦</a:t>
            </a:r>
            <a:r>
              <a:rPr lang="en-US" altLang="zh-CN" dirty="0"/>
              <a:t>·</a:t>
            </a:r>
            <a:r>
              <a:rPr lang="zh-CN" altLang="en-US" dirty="0"/>
              <a:t>图灵参与了世界上最早的电子计算机的研制</a:t>
            </a:r>
            <a:r>
              <a:rPr lang="zh-CN" altLang="en-US" dirty="0" smtClean="0"/>
              <a:t>工作，破译了德军的</a:t>
            </a:r>
            <a:r>
              <a:rPr lang="en-US" altLang="zh-CN" dirty="0" smtClean="0"/>
              <a:t>Enigma</a:t>
            </a:r>
            <a:r>
              <a:rPr lang="zh-CN" altLang="en-US" dirty="0" smtClean="0"/>
              <a:t>密码机。（电影</a:t>
            </a:r>
            <a:r>
              <a:rPr lang="en-US" altLang="zh-CN" dirty="0" smtClean="0"/>
              <a:t>《</a:t>
            </a:r>
            <a:r>
              <a:rPr lang="zh-CN" altLang="en-US" dirty="0"/>
              <a:t>模仿</a:t>
            </a:r>
            <a:r>
              <a:rPr lang="zh-CN" altLang="en-US" dirty="0" smtClean="0"/>
              <a:t>游戏</a:t>
            </a:r>
            <a:r>
              <a:rPr lang="en-US" altLang="zh-CN" dirty="0" smtClean="0"/>
              <a:t>》</a:t>
            </a:r>
            <a:r>
              <a:rPr lang="zh-CN" altLang="en-US" dirty="0" smtClean="0"/>
              <a:t>）</a:t>
            </a:r>
            <a:endParaRPr lang="en-US" altLang="zh-CN" dirty="0" smtClean="0"/>
          </a:p>
          <a:p>
            <a:r>
              <a:rPr lang="en-US" altLang="zh-CN" dirty="0" smtClean="0"/>
              <a:t>1995,</a:t>
            </a:r>
            <a:r>
              <a:rPr lang="zh-CN" altLang="en-US" dirty="0" smtClean="0"/>
              <a:t> </a:t>
            </a:r>
            <a:r>
              <a:rPr lang="en-US" dirty="0" smtClean="0">
                <a:effectLst/>
              </a:rPr>
              <a:t>Manuel Blum</a:t>
            </a:r>
            <a:r>
              <a:rPr lang="en-US" altLang="zh-CN" dirty="0" smtClean="0">
                <a:effectLst/>
              </a:rPr>
              <a:t>;</a:t>
            </a:r>
            <a:r>
              <a:rPr lang="zh-CN" altLang="en-US" dirty="0" smtClean="0">
                <a:effectLst/>
              </a:rPr>
              <a:t> </a:t>
            </a:r>
            <a:endParaRPr lang="en-US" altLang="zh-CN" dirty="0" smtClean="0">
              <a:effectLst/>
            </a:endParaRPr>
          </a:p>
          <a:p>
            <a:r>
              <a:rPr lang="en-US" altLang="zh-CN" dirty="0" smtClean="0">
                <a:effectLst/>
              </a:rPr>
              <a:t>2002</a:t>
            </a:r>
            <a:r>
              <a:rPr lang="en-US" altLang="zh-CN" dirty="0">
                <a:effectLst/>
              </a:rPr>
              <a:t>, Ronald L. </a:t>
            </a:r>
            <a:r>
              <a:rPr lang="en-US" altLang="zh-CN" dirty="0" err="1" smtClean="0">
                <a:solidFill>
                  <a:srgbClr val="C00000"/>
                </a:solidFill>
                <a:effectLst/>
              </a:rPr>
              <a:t>R</a:t>
            </a:r>
            <a:r>
              <a:rPr lang="en-US" altLang="zh-CN" dirty="0" err="1" smtClean="0">
                <a:effectLst/>
              </a:rPr>
              <a:t>ivest</a:t>
            </a:r>
            <a:r>
              <a:rPr lang="zh-CN" altLang="en-US" dirty="0" smtClean="0">
                <a:effectLst/>
              </a:rPr>
              <a:t>  </a:t>
            </a:r>
            <a:r>
              <a:rPr lang="en-US" altLang="zh-CN" dirty="0" smtClean="0">
                <a:effectLst/>
              </a:rPr>
              <a:t>&amp;</a:t>
            </a:r>
            <a:r>
              <a:rPr lang="zh-CN" altLang="en-US" dirty="0" smtClean="0">
                <a:effectLst/>
              </a:rPr>
              <a:t> </a:t>
            </a:r>
            <a:r>
              <a:rPr lang="en-US" altLang="zh-CN" dirty="0" err="1" smtClean="0">
                <a:effectLst/>
              </a:rPr>
              <a:t>Adi</a:t>
            </a:r>
            <a:r>
              <a:rPr lang="zh-CN" altLang="en-US" dirty="0" smtClean="0">
                <a:effectLst/>
              </a:rPr>
              <a:t> </a:t>
            </a:r>
            <a:r>
              <a:rPr lang="en-US" altLang="zh-CN" dirty="0" smtClean="0">
                <a:solidFill>
                  <a:srgbClr val="C00000"/>
                </a:solidFill>
                <a:effectLst/>
              </a:rPr>
              <a:t>S</a:t>
            </a:r>
            <a:r>
              <a:rPr lang="en-US" altLang="zh-CN" dirty="0" smtClean="0">
                <a:effectLst/>
              </a:rPr>
              <a:t>hamir</a:t>
            </a:r>
            <a:r>
              <a:rPr lang="zh-CN" altLang="en-US" dirty="0" smtClean="0">
                <a:effectLst/>
              </a:rPr>
              <a:t> </a:t>
            </a:r>
            <a:r>
              <a:rPr lang="en-US" altLang="zh-CN" dirty="0">
                <a:effectLst/>
              </a:rPr>
              <a:t>&amp; </a:t>
            </a:r>
            <a:r>
              <a:rPr lang="zh-CN" altLang="en-US" dirty="0" smtClean="0">
                <a:effectLst/>
              </a:rPr>
              <a:t> </a:t>
            </a:r>
            <a:r>
              <a:rPr lang="en-US" altLang="zh-CN" dirty="0" smtClean="0">
                <a:effectLst/>
              </a:rPr>
              <a:t>Leonard</a:t>
            </a:r>
            <a:r>
              <a:rPr lang="zh-CN" altLang="en-US" dirty="0" smtClean="0">
                <a:effectLst/>
              </a:rPr>
              <a:t> </a:t>
            </a:r>
            <a:r>
              <a:rPr lang="en-US" altLang="zh-CN" dirty="0" smtClean="0">
                <a:effectLst/>
              </a:rPr>
              <a:t>M</a:t>
            </a:r>
            <a:r>
              <a:rPr lang="en-US" altLang="zh-CN" dirty="0">
                <a:effectLst/>
              </a:rPr>
              <a:t>. </a:t>
            </a:r>
            <a:r>
              <a:rPr lang="en-US" altLang="zh-CN" dirty="0" err="1">
                <a:solidFill>
                  <a:srgbClr val="C00000"/>
                </a:solidFill>
                <a:effectLst/>
              </a:rPr>
              <a:t>A</a:t>
            </a:r>
            <a:r>
              <a:rPr lang="en-US" altLang="zh-CN" dirty="0" err="1">
                <a:effectLst/>
              </a:rPr>
              <a:t>dleman</a:t>
            </a:r>
            <a:r>
              <a:rPr lang="en-US" altLang="zh-CN" dirty="0" smtClean="0">
                <a:effectLst/>
              </a:rPr>
              <a:t>;</a:t>
            </a:r>
          </a:p>
          <a:p>
            <a:r>
              <a:rPr lang="en-US" altLang="zh-CN" dirty="0" smtClean="0">
                <a:effectLst/>
              </a:rPr>
              <a:t>2012</a:t>
            </a:r>
            <a:r>
              <a:rPr lang="en-US" altLang="zh-CN" dirty="0">
                <a:effectLst/>
              </a:rPr>
              <a:t>,</a:t>
            </a:r>
            <a:r>
              <a:rPr lang="zh-CN" altLang="en-US" dirty="0" smtClean="0">
                <a:effectLst/>
              </a:rPr>
              <a:t> </a:t>
            </a:r>
            <a:r>
              <a:rPr lang="en-US" dirty="0" err="1" smtClean="0">
                <a:effectLst/>
              </a:rPr>
              <a:t>Shafi</a:t>
            </a:r>
            <a:r>
              <a:rPr lang="en-US" dirty="0" smtClean="0">
                <a:effectLst/>
              </a:rPr>
              <a:t> </a:t>
            </a:r>
            <a:r>
              <a:rPr lang="en-US" dirty="0" err="1" smtClean="0">
                <a:effectLst/>
              </a:rPr>
              <a:t>Goldwasser</a:t>
            </a:r>
            <a:r>
              <a:rPr lang="zh-CN" altLang="en-US" dirty="0" smtClean="0">
                <a:effectLst/>
              </a:rPr>
              <a:t> </a:t>
            </a:r>
            <a:r>
              <a:rPr lang="en-US" altLang="zh-CN" dirty="0" smtClean="0">
                <a:effectLst/>
              </a:rPr>
              <a:t>&amp;</a:t>
            </a:r>
            <a:r>
              <a:rPr lang="zh-CN" altLang="en-US" dirty="0" smtClean="0">
                <a:effectLst/>
              </a:rPr>
              <a:t> </a:t>
            </a:r>
            <a:r>
              <a:rPr lang="en-US" dirty="0" smtClean="0">
                <a:effectLst/>
              </a:rPr>
              <a:t>Silvio </a:t>
            </a:r>
            <a:r>
              <a:rPr lang="en-US" dirty="0" err="1" smtClean="0">
                <a:effectLst/>
              </a:rPr>
              <a:t>Micali</a:t>
            </a:r>
            <a:r>
              <a:rPr lang="zh-CN" altLang="en-US" dirty="0" smtClean="0">
                <a:effectLst/>
              </a:rPr>
              <a:t>（</a:t>
            </a:r>
            <a:r>
              <a:rPr lang="en-US" altLang="zh-CN" dirty="0" err="1" smtClean="0">
                <a:effectLst/>
              </a:rPr>
              <a:t>Algorand</a:t>
            </a:r>
            <a:r>
              <a:rPr lang="zh-CN" altLang="en-US" dirty="0" smtClean="0">
                <a:effectLst/>
              </a:rPr>
              <a:t>共识算法创始人）</a:t>
            </a:r>
            <a:r>
              <a:rPr lang="en-US" altLang="zh-CN" dirty="0" smtClean="0">
                <a:effectLst/>
              </a:rPr>
              <a:t>;</a:t>
            </a:r>
            <a:r>
              <a:rPr lang="zh-CN" altLang="en-US" dirty="0" smtClean="0">
                <a:effectLst/>
              </a:rPr>
              <a:t> </a:t>
            </a:r>
            <a:endParaRPr lang="en-US" altLang="zh-CN" dirty="0" smtClean="0">
              <a:effectLst/>
            </a:endParaRPr>
          </a:p>
          <a:p>
            <a:r>
              <a:rPr lang="en-US" altLang="zh-CN" dirty="0" smtClean="0">
                <a:effectLst/>
              </a:rPr>
              <a:t>2015,</a:t>
            </a:r>
            <a:r>
              <a:rPr lang="en-US" dirty="0" smtClean="0">
                <a:effectLst/>
              </a:rPr>
              <a:t> Whitfield </a:t>
            </a:r>
            <a:r>
              <a:rPr lang="en-US" dirty="0" err="1" smtClean="0">
                <a:solidFill>
                  <a:srgbClr val="C00000"/>
                </a:solidFill>
                <a:effectLst/>
              </a:rPr>
              <a:t>Diffie</a:t>
            </a:r>
            <a:r>
              <a:rPr lang="zh-CN" altLang="en-US" dirty="0" smtClean="0">
                <a:effectLst/>
              </a:rPr>
              <a:t>（</a:t>
            </a:r>
            <a:r>
              <a:rPr lang="en-US" altLang="zh-CN" dirty="0" smtClean="0">
                <a:effectLst/>
              </a:rPr>
              <a:t>2018</a:t>
            </a:r>
            <a:r>
              <a:rPr lang="zh-CN" altLang="en-US" dirty="0" smtClean="0">
                <a:effectLst/>
              </a:rPr>
              <a:t>年加盟浙大）</a:t>
            </a:r>
            <a:r>
              <a:rPr lang="en-US" dirty="0" smtClean="0">
                <a:effectLst/>
              </a:rPr>
              <a:t> </a:t>
            </a:r>
            <a:r>
              <a:rPr lang="en-US" altLang="zh-CN" dirty="0" smtClean="0">
                <a:effectLst/>
              </a:rPr>
              <a:t>&amp;</a:t>
            </a:r>
            <a:r>
              <a:rPr lang="zh-CN" altLang="en-US" dirty="0" smtClean="0">
                <a:effectLst/>
              </a:rPr>
              <a:t> </a:t>
            </a:r>
            <a:r>
              <a:rPr lang="en-US" dirty="0" smtClean="0">
                <a:effectLst/>
              </a:rPr>
              <a:t>Martin </a:t>
            </a:r>
            <a:r>
              <a:rPr lang="en-US" dirty="0" smtClean="0">
                <a:solidFill>
                  <a:srgbClr val="C00000"/>
                </a:solidFill>
                <a:effectLst/>
              </a:rPr>
              <a:t>Hellman</a:t>
            </a:r>
            <a:r>
              <a:rPr lang="en-US" altLang="zh-CN" dirty="0">
                <a:effectLst/>
              </a:rPr>
              <a:t>.</a:t>
            </a:r>
            <a:endParaRPr lang="en-US" dirty="0" smtClean="0">
              <a:effectLst/>
            </a:endParaRPr>
          </a:p>
          <a:p>
            <a:endParaRPr lang="en-US" altLang="zh-CN" dirty="0" smtClean="0"/>
          </a:p>
        </p:txBody>
      </p:sp>
      <p:pic>
        <p:nvPicPr>
          <p:cNvPr id="4" name="Picture 3"/>
          <p:cNvPicPr>
            <a:picLocks noChangeAspect="1"/>
          </p:cNvPicPr>
          <p:nvPr/>
        </p:nvPicPr>
        <p:blipFill>
          <a:blip r:embed="rId3"/>
          <a:stretch>
            <a:fillRect/>
          </a:stretch>
        </p:blipFill>
        <p:spPr>
          <a:xfrm>
            <a:off x="8192111" y="4998830"/>
            <a:ext cx="1390109" cy="1486961"/>
          </a:xfrm>
          <a:prstGeom prst="rect">
            <a:avLst/>
          </a:prstGeom>
        </p:spPr>
      </p:pic>
      <p:pic>
        <p:nvPicPr>
          <p:cNvPr id="5" name="Picture 4"/>
          <p:cNvPicPr>
            <a:picLocks noChangeAspect="1"/>
          </p:cNvPicPr>
          <p:nvPr/>
        </p:nvPicPr>
        <p:blipFill>
          <a:blip r:embed="rId4"/>
          <a:stretch>
            <a:fillRect/>
          </a:stretch>
        </p:blipFill>
        <p:spPr>
          <a:xfrm>
            <a:off x="10149838" y="4998830"/>
            <a:ext cx="1249680" cy="1486961"/>
          </a:xfrm>
          <a:prstGeom prst="rect">
            <a:avLst/>
          </a:prstGeom>
        </p:spPr>
      </p:pic>
      <p:pic>
        <p:nvPicPr>
          <p:cNvPr id="6" name="Picture 5"/>
          <p:cNvPicPr>
            <a:picLocks noChangeAspect="1"/>
          </p:cNvPicPr>
          <p:nvPr/>
        </p:nvPicPr>
        <p:blipFill>
          <a:blip r:embed="rId5"/>
          <a:stretch>
            <a:fillRect/>
          </a:stretch>
        </p:blipFill>
        <p:spPr>
          <a:xfrm>
            <a:off x="2850112" y="4602480"/>
            <a:ext cx="1723341" cy="1723341"/>
          </a:xfrm>
          <a:prstGeom prst="rect">
            <a:avLst/>
          </a:prstGeom>
        </p:spPr>
      </p:pic>
      <p:pic>
        <p:nvPicPr>
          <p:cNvPr id="7" name="Picture 6"/>
          <p:cNvPicPr>
            <a:picLocks noChangeAspect="1"/>
          </p:cNvPicPr>
          <p:nvPr/>
        </p:nvPicPr>
        <p:blipFill>
          <a:blip r:embed="rId6"/>
          <a:stretch>
            <a:fillRect/>
          </a:stretch>
        </p:blipFill>
        <p:spPr>
          <a:xfrm>
            <a:off x="929322" y="4602480"/>
            <a:ext cx="1265238" cy="1723341"/>
          </a:xfrm>
          <a:prstGeom prst="rect">
            <a:avLst/>
          </a:prstGeom>
        </p:spPr>
      </p:pic>
    </p:spTree>
    <p:extLst>
      <p:ext uri="{BB962C8B-B14F-4D97-AF65-F5344CB8AC3E}">
        <p14:creationId xmlns:p14="http://schemas.microsoft.com/office/powerpoint/2010/main" val="211459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5998" cy="1905000"/>
          </a:xfrm>
        </p:spPr>
        <p:txBody>
          <a:bodyPr>
            <a:normAutofit/>
          </a:bodyPr>
          <a:lstStyle/>
          <a:p>
            <a:r>
              <a:rPr lang="zh-CN" altLang="en-US" sz="2800" dirty="0" smtClean="0">
                <a:solidFill>
                  <a:srgbClr val="C00000"/>
                </a:solidFill>
              </a:rPr>
              <a:t>什么样的加密方法是安全的？</a:t>
            </a:r>
            <a:endParaRPr lang="en-US" sz="2800" dirty="0">
              <a:solidFill>
                <a:srgbClr val="C00000"/>
              </a:solidFill>
            </a:endParaRPr>
          </a:p>
        </p:txBody>
      </p:sp>
      <p:sp>
        <p:nvSpPr>
          <p:cNvPr id="3" name="Content Placeholder 2"/>
          <p:cNvSpPr>
            <a:spLocks noGrp="1"/>
          </p:cNvSpPr>
          <p:nvPr>
            <p:ph idx="1"/>
          </p:nvPr>
        </p:nvSpPr>
        <p:spPr>
          <a:xfrm>
            <a:off x="1084263" y="1905000"/>
            <a:ext cx="9905998" cy="4850130"/>
          </a:xfrm>
        </p:spPr>
        <p:txBody>
          <a:bodyPr>
            <a:normAutofit/>
          </a:bodyPr>
          <a:lstStyle/>
          <a:p>
            <a:r>
              <a:rPr lang="zh-CN" altLang="en-US" b="1" dirty="0" smtClean="0">
                <a:solidFill>
                  <a:schemeClr val="tx1">
                    <a:lumMod val="75000"/>
                  </a:schemeClr>
                </a:solidFill>
                <a:effectLst/>
              </a:rPr>
              <a:t>理想的密码系统要能够确保，在没有密钥的情况下，想从密文中恢复出明文是不可能的。</a:t>
            </a:r>
            <a:endParaRPr lang="en-US" altLang="zh-CN" b="1" dirty="0" smtClean="0">
              <a:solidFill>
                <a:schemeClr val="tx1">
                  <a:lumMod val="75000"/>
                </a:schemeClr>
              </a:solidFill>
              <a:effectLst/>
            </a:endParaRPr>
          </a:p>
          <a:p>
            <a:r>
              <a:rPr lang="zh-CN" altLang="en-US" dirty="0" smtClean="0">
                <a:solidFill>
                  <a:schemeClr val="tx1">
                    <a:lumMod val="75000"/>
                  </a:schemeClr>
                </a:solidFill>
                <a:effectLst/>
              </a:rPr>
              <a:t>密码学的基本原则之一是，密码系统的内部工作原理对于攻击者是完全可见的，唯一的秘密就是密钥。这就是所谓的</a:t>
            </a:r>
            <a:r>
              <a:rPr lang="en-US" dirty="0" err="1" smtClean="0">
                <a:solidFill>
                  <a:schemeClr val="tx1">
                    <a:lumMod val="75000"/>
                  </a:schemeClr>
                </a:solidFill>
                <a:effectLst/>
              </a:rPr>
              <a:t>kerchhoffs</a:t>
            </a:r>
            <a:r>
              <a:rPr lang="zh-CN" altLang="en-US" dirty="0" smtClean="0">
                <a:solidFill>
                  <a:schemeClr val="tx1">
                    <a:lumMod val="75000"/>
                  </a:schemeClr>
                </a:solidFill>
                <a:effectLst/>
              </a:rPr>
              <a:t>原则。</a:t>
            </a:r>
            <a:endParaRPr lang="en-US" altLang="zh-CN" dirty="0" smtClean="0">
              <a:solidFill>
                <a:schemeClr val="tx1">
                  <a:lumMod val="75000"/>
                </a:schemeClr>
              </a:solidFill>
              <a:effectLst/>
            </a:endParaRPr>
          </a:p>
          <a:p>
            <a:endParaRPr lang="en-US" altLang="zh-CN" dirty="0" smtClean="0">
              <a:effectLst/>
            </a:endParaRPr>
          </a:p>
          <a:p>
            <a:pPr marL="0" indent="0">
              <a:buNone/>
            </a:pPr>
            <a:r>
              <a:rPr lang="zh-CN" altLang="en-US" b="1" dirty="0" smtClean="0">
                <a:solidFill>
                  <a:schemeClr val="tx1">
                    <a:lumMod val="95000"/>
                  </a:schemeClr>
                </a:solidFill>
                <a:effectLst/>
              </a:rPr>
              <a:t>密码</a:t>
            </a:r>
            <a:r>
              <a:rPr lang="zh-CN" altLang="en-US" b="1" dirty="0">
                <a:solidFill>
                  <a:schemeClr val="tx1">
                    <a:lumMod val="95000"/>
                  </a:schemeClr>
                </a:solidFill>
                <a:effectLst/>
              </a:rPr>
              <a:t>系统是</a:t>
            </a:r>
            <a:r>
              <a:rPr lang="zh-CN" altLang="en-US" b="1" dirty="0">
                <a:solidFill>
                  <a:srgbClr val="C00000"/>
                </a:solidFill>
                <a:effectLst/>
              </a:rPr>
              <a:t>安全</a:t>
            </a:r>
            <a:r>
              <a:rPr lang="zh-CN" altLang="en-US" b="1" dirty="0" smtClean="0">
                <a:solidFill>
                  <a:schemeClr val="tx1">
                    <a:lumMod val="95000"/>
                  </a:schemeClr>
                </a:solidFill>
                <a:effectLst/>
              </a:rPr>
              <a:t>的</a:t>
            </a:r>
            <a:endParaRPr lang="en-US" altLang="zh-CN" b="1" dirty="0" smtClean="0">
              <a:solidFill>
                <a:schemeClr val="tx1">
                  <a:lumMod val="95000"/>
                </a:schemeClr>
              </a:solidFill>
              <a:effectLst/>
            </a:endParaRPr>
          </a:p>
          <a:p>
            <a:pPr marL="0" indent="0">
              <a:buNone/>
            </a:pPr>
            <a:r>
              <a:rPr lang="en-US" altLang="zh-CN" b="1" dirty="0" smtClean="0">
                <a:solidFill>
                  <a:schemeClr val="tx1">
                    <a:lumMod val="95000"/>
                  </a:schemeClr>
                </a:solidFill>
                <a:effectLst/>
              </a:rPr>
              <a:t>&lt;==&gt;</a:t>
            </a:r>
            <a:r>
              <a:rPr lang="zh-CN" altLang="en-US" b="1" dirty="0" smtClean="0">
                <a:solidFill>
                  <a:schemeClr val="tx1">
                    <a:lumMod val="95000"/>
                  </a:schemeClr>
                </a:solidFill>
                <a:effectLst/>
              </a:rPr>
              <a:t>可以</a:t>
            </a:r>
            <a:r>
              <a:rPr lang="zh-CN" altLang="en-US" b="1" dirty="0">
                <a:solidFill>
                  <a:schemeClr val="tx1">
                    <a:lumMod val="95000"/>
                  </a:schemeClr>
                </a:solidFill>
                <a:effectLst/>
              </a:rPr>
              <a:t>公开</a:t>
            </a:r>
            <a:r>
              <a:rPr lang="zh-CN" altLang="en-US" b="1" dirty="0" smtClean="0">
                <a:solidFill>
                  <a:schemeClr val="tx1">
                    <a:lumMod val="95000"/>
                  </a:schemeClr>
                </a:solidFill>
                <a:effectLst/>
              </a:rPr>
              <a:t>密钥（私钥）之外</a:t>
            </a:r>
            <a:r>
              <a:rPr lang="zh-CN" altLang="en-US" b="1" dirty="0">
                <a:solidFill>
                  <a:schemeClr val="tx1">
                    <a:lumMod val="95000"/>
                  </a:schemeClr>
                </a:solidFill>
                <a:effectLst/>
              </a:rPr>
              <a:t>的关于密码系统的一切</a:t>
            </a:r>
            <a:r>
              <a:rPr lang="zh-CN" altLang="en-US" b="1" dirty="0" smtClean="0">
                <a:solidFill>
                  <a:schemeClr val="tx1">
                    <a:lumMod val="95000"/>
                  </a:schemeClr>
                </a:solidFill>
                <a:effectLst/>
              </a:rPr>
              <a:t>内容，包括具体加密步骤</a:t>
            </a:r>
            <a:endParaRPr lang="en-US" altLang="zh-CN" b="1" dirty="0" smtClean="0">
              <a:solidFill>
                <a:schemeClr val="tx1">
                  <a:lumMod val="95000"/>
                </a:schemeClr>
              </a:solidFill>
              <a:effectLst/>
            </a:endParaRPr>
          </a:p>
          <a:p>
            <a:pPr marL="0" indent="0">
              <a:buNone/>
            </a:pPr>
            <a:r>
              <a:rPr lang="en-US" altLang="zh-CN" b="1" dirty="0" smtClean="0">
                <a:solidFill>
                  <a:schemeClr val="tx1"/>
                </a:solidFill>
                <a:effectLst/>
              </a:rPr>
              <a:t>&lt;==&gt;</a:t>
            </a:r>
            <a:r>
              <a:rPr lang="zh-CN" altLang="en-US" dirty="0" smtClean="0">
                <a:solidFill>
                  <a:schemeClr val="tx1"/>
                </a:solidFill>
              </a:rPr>
              <a:t>任何已有的著名攻击方法需要耗费和穷举密钥检索一样巨大的工作量才能破解它</a:t>
            </a:r>
            <a:r>
              <a:rPr lang="zh-CN" altLang="en-US" dirty="0" smtClean="0"/>
              <a:t>（</a:t>
            </a:r>
            <a:r>
              <a:rPr lang="zh-CN" altLang="en-US" dirty="0" smtClean="0">
                <a:solidFill>
                  <a:schemeClr val="tx1"/>
                </a:solidFill>
              </a:rPr>
              <a:t>不妨简单理解为只能通过穷举法来攻击</a:t>
            </a:r>
            <a:r>
              <a:rPr lang="zh-CN" altLang="en-US" dirty="0" smtClean="0"/>
              <a:t>）。</a:t>
            </a:r>
            <a:endParaRPr lang="en-US" altLang="zh-CN" dirty="0" smtClean="0"/>
          </a:p>
          <a:p>
            <a:pPr marL="0" indent="0">
              <a:buNone/>
            </a:pPr>
            <a:endParaRPr lang="en-US" altLang="zh-CN" dirty="0" smtClean="0"/>
          </a:p>
          <a:p>
            <a:r>
              <a:rPr lang="zh-CN" altLang="en-US" dirty="0" smtClean="0">
                <a:solidFill>
                  <a:schemeClr val="tx1"/>
                </a:solidFill>
              </a:rPr>
              <a:t>好的密码系统 </a:t>
            </a:r>
            <a:r>
              <a:rPr lang="en-US" altLang="zh-CN" dirty="0" smtClean="0">
                <a:solidFill>
                  <a:schemeClr val="tx1"/>
                </a:solidFill>
              </a:rPr>
              <a:t>=</a:t>
            </a:r>
            <a:r>
              <a:rPr lang="zh-CN" altLang="en-US" dirty="0" smtClean="0">
                <a:solidFill>
                  <a:schemeClr val="tx1"/>
                </a:solidFill>
              </a:rPr>
              <a:t> 安全的 </a:t>
            </a:r>
            <a:r>
              <a:rPr lang="en-US" altLang="zh-CN" dirty="0" smtClean="0">
                <a:solidFill>
                  <a:schemeClr val="tx1"/>
                </a:solidFill>
              </a:rPr>
              <a:t>+</a:t>
            </a:r>
            <a:r>
              <a:rPr lang="zh-CN" altLang="en-US" dirty="0" smtClean="0">
                <a:solidFill>
                  <a:schemeClr val="tx1"/>
                </a:solidFill>
              </a:rPr>
              <a:t> 密钥空间大</a:t>
            </a:r>
            <a:r>
              <a:rPr lang="zh-CN" altLang="en-US" dirty="0" smtClean="0"/>
              <a:t>。</a:t>
            </a:r>
            <a:endParaRPr lang="en-US" dirty="0"/>
          </a:p>
        </p:txBody>
      </p:sp>
    </p:spTree>
    <p:extLst>
      <p:ext uri="{BB962C8B-B14F-4D97-AF65-F5344CB8AC3E}">
        <p14:creationId xmlns:p14="http://schemas.microsoft.com/office/powerpoint/2010/main" val="540106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
            <a:ext cx="9905998" cy="1905000"/>
          </a:xfrm>
        </p:spPr>
        <p:txBody>
          <a:bodyPr>
            <a:normAutofit/>
          </a:bodyPr>
          <a:lstStyle/>
          <a:p>
            <a:r>
              <a:rPr lang="en-US" altLang="zh-CN" sz="2800" dirty="0" smtClean="0"/>
              <a:t>1.1</a:t>
            </a:r>
            <a:r>
              <a:rPr lang="zh-CN" altLang="en-US" sz="2800" dirty="0" smtClean="0"/>
              <a:t> 简单替换密码</a:t>
            </a:r>
            <a:endParaRPr lang="en-US" sz="2800" dirty="0"/>
          </a:p>
        </p:txBody>
      </p:sp>
      <p:sp>
        <p:nvSpPr>
          <p:cNvPr id="3" name="Content Placeholder 2"/>
          <p:cNvSpPr>
            <a:spLocks noGrp="1"/>
          </p:cNvSpPr>
          <p:nvPr>
            <p:ph idx="1"/>
          </p:nvPr>
        </p:nvSpPr>
        <p:spPr>
          <a:xfrm>
            <a:off x="1141413" y="3003550"/>
            <a:ext cx="4264977" cy="1449069"/>
          </a:xfrm>
        </p:spPr>
        <p:txBody>
          <a:bodyPr/>
          <a:lstStyle/>
          <a:p>
            <a:endParaRPr lang="en-US" dirty="0" smtClean="0"/>
          </a:p>
          <a:p>
            <a:r>
              <a:rPr lang="zh-CN" altLang="en-US" dirty="0" smtClean="0"/>
              <a:t>密文：</a:t>
            </a:r>
            <a:r>
              <a:rPr lang="en-US" altLang="zh-CN" dirty="0" err="1"/>
              <a:t>e</a:t>
            </a:r>
            <a:r>
              <a:rPr lang="en-US" altLang="zh-CN" dirty="0" err="1" smtClean="0"/>
              <a:t>orfnfkdlq</a:t>
            </a:r>
            <a:endParaRPr lang="en-US" altLang="zh-CN" dirty="0" smtClean="0"/>
          </a:p>
          <a:p>
            <a:r>
              <a:rPr lang="zh-CN" altLang="en-US" dirty="0" smtClean="0"/>
              <a:t>明文：</a:t>
            </a:r>
            <a:r>
              <a:rPr lang="en-US" altLang="zh-CN" dirty="0" err="1" smtClean="0"/>
              <a:t>blockchain</a:t>
            </a:r>
            <a:endParaRPr lang="en-US" altLang="zh-CN" dirty="0" smtClean="0"/>
          </a:p>
        </p:txBody>
      </p:sp>
      <p:pic>
        <p:nvPicPr>
          <p:cNvPr id="4" name="Picture 3"/>
          <p:cNvPicPr/>
          <p:nvPr/>
        </p:nvPicPr>
        <p:blipFill>
          <a:blip r:embed="rId2"/>
          <a:stretch>
            <a:fillRect/>
          </a:stretch>
        </p:blipFill>
        <p:spPr>
          <a:xfrm>
            <a:off x="366712" y="1851660"/>
            <a:ext cx="5727700" cy="1145540"/>
          </a:xfrm>
          <a:prstGeom prst="rect">
            <a:avLst/>
          </a:prstGeom>
        </p:spPr>
      </p:pic>
      <p:pic>
        <p:nvPicPr>
          <p:cNvPr id="5" name="Picture 4"/>
          <p:cNvPicPr/>
          <p:nvPr/>
        </p:nvPicPr>
        <p:blipFill>
          <a:blip r:embed="rId3"/>
          <a:stretch>
            <a:fillRect/>
          </a:stretch>
        </p:blipFill>
        <p:spPr>
          <a:xfrm>
            <a:off x="6306820" y="1851660"/>
            <a:ext cx="5727700" cy="1096645"/>
          </a:xfrm>
          <a:prstGeom prst="rect">
            <a:avLst/>
          </a:prstGeom>
        </p:spPr>
      </p:pic>
      <p:sp>
        <p:nvSpPr>
          <p:cNvPr id="6" name="TextBox 5"/>
          <p:cNvSpPr txBox="1"/>
          <p:nvPr/>
        </p:nvSpPr>
        <p:spPr>
          <a:xfrm>
            <a:off x="834390" y="4900276"/>
            <a:ext cx="10744200" cy="1754326"/>
          </a:xfrm>
          <a:prstGeom prst="rect">
            <a:avLst/>
          </a:prstGeom>
          <a:noFill/>
        </p:spPr>
        <p:txBody>
          <a:bodyPr wrap="square" rtlCol="0">
            <a:spAutoFit/>
          </a:bodyPr>
          <a:lstStyle/>
          <a:p>
            <a:endParaRPr lang="en-US" altLang="zh-CN" dirty="0"/>
          </a:p>
          <a:p>
            <a:r>
              <a:rPr lang="zh-CN" altLang="en-US" dirty="0"/>
              <a:t>破解方法</a:t>
            </a:r>
            <a:r>
              <a:rPr lang="zh-CN" altLang="en-US" dirty="0" smtClean="0"/>
              <a:t>：</a:t>
            </a:r>
            <a:endParaRPr lang="en-US" altLang="zh-CN" dirty="0" smtClean="0"/>
          </a:p>
          <a:p>
            <a:r>
              <a:rPr lang="en-US" altLang="zh-CN" dirty="0" smtClean="0"/>
              <a:t>1.</a:t>
            </a:r>
            <a:r>
              <a:rPr lang="zh-CN" altLang="en-US" dirty="0" smtClean="0"/>
              <a:t>穷</a:t>
            </a:r>
            <a:r>
              <a:rPr lang="zh-CN" altLang="en-US" dirty="0"/>
              <a:t>举式密钥检索。如果是无序，则有</a:t>
            </a:r>
            <a:r>
              <a:rPr lang="en-US" altLang="zh-CN" dirty="0"/>
              <a:t>26</a:t>
            </a:r>
            <a:r>
              <a:rPr lang="zh-CN" altLang="en-US" dirty="0"/>
              <a:t>！</a:t>
            </a:r>
            <a:r>
              <a:rPr lang="en-US" altLang="zh-CN" dirty="0"/>
              <a:t>=2</a:t>
            </a:r>
            <a:r>
              <a:rPr lang="en-US" altLang="zh-CN" baseline="30000" dirty="0"/>
              <a:t>88</a:t>
            </a:r>
            <a:r>
              <a:rPr lang="zh-CN" altLang="en-US" dirty="0"/>
              <a:t>种，假如使用每秒运算</a:t>
            </a:r>
            <a:r>
              <a:rPr lang="en-US" altLang="zh-CN" dirty="0"/>
              <a:t>2</a:t>
            </a:r>
            <a:r>
              <a:rPr lang="en-US" altLang="zh-CN" baseline="30000" dirty="0"/>
              <a:t>40</a:t>
            </a:r>
            <a:r>
              <a:rPr lang="zh-CN" altLang="en-US" dirty="0"/>
              <a:t>的超级计算机，需要</a:t>
            </a:r>
            <a:r>
              <a:rPr lang="en-US" altLang="zh-CN" dirty="0"/>
              <a:t>890</a:t>
            </a:r>
            <a:r>
              <a:rPr lang="zh-CN" altLang="en-US" dirty="0" smtClean="0"/>
              <a:t>万年全部</a:t>
            </a:r>
            <a:r>
              <a:rPr lang="zh-CN" altLang="en-US" b="1" dirty="0" smtClean="0"/>
              <a:t>穷举</a:t>
            </a:r>
            <a:r>
              <a:rPr lang="zh-CN" altLang="en-US" dirty="0" smtClean="0"/>
              <a:t>。而破解的期望时间是</a:t>
            </a:r>
            <a:r>
              <a:rPr lang="en-US" altLang="zh-CN" dirty="0" smtClean="0"/>
              <a:t>445</a:t>
            </a:r>
            <a:r>
              <a:rPr lang="zh-CN" altLang="en-US" dirty="0" smtClean="0"/>
              <a:t>万年。</a:t>
            </a:r>
            <a:endParaRPr lang="en-US" altLang="zh-CN" dirty="0" smtClean="0"/>
          </a:p>
          <a:p>
            <a:endParaRPr lang="en-US" altLang="zh-CN" dirty="0" smtClean="0"/>
          </a:p>
          <a:p>
            <a:r>
              <a:rPr lang="en-US" altLang="zh-CN" dirty="0" smtClean="0"/>
              <a:t>2.</a:t>
            </a:r>
            <a:r>
              <a:rPr lang="zh-CN" altLang="en-US" dirty="0" smtClean="0"/>
              <a:t>频率统计法。</a:t>
            </a:r>
            <a:endParaRPr lang="en-US" dirty="0"/>
          </a:p>
        </p:txBody>
      </p:sp>
      <p:sp>
        <p:nvSpPr>
          <p:cNvPr id="7" name="Content Placeholder 2"/>
          <p:cNvSpPr txBox="1">
            <a:spLocks/>
          </p:cNvSpPr>
          <p:nvPr/>
        </p:nvSpPr>
        <p:spPr>
          <a:xfrm>
            <a:off x="6734493" y="3200400"/>
            <a:ext cx="4264977" cy="1158239"/>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dirty="0" smtClean="0"/>
          </a:p>
          <a:p>
            <a:r>
              <a:rPr lang="zh-CN" altLang="en-US" dirty="0" smtClean="0"/>
              <a:t>密文：</a:t>
            </a:r>
            <a:r>
              <a:rPr lang="en-US" altLang="zh-CN" dirty="0" err="1" smtClean="0"/>
              <a:t>iwtckcyjvq</a:t>
            </a:r>
            <a:endParaRPr lang="en-US" altLang="zh-CN" dirty="0" smtClean="0"/>
          </a:p>
          <a:p>
            <a:r>
              <a:rPr lang="zh-CN" altLang="en-US" dirty="0" smtClean="0"/>
              <a:t>明文：</a:t>
            </a:r>
            <a:r>
              <a:rPr lang="en-US" altLang="zh-CN" dirty="0" err="1" smtClean="0"/>
              <a:t>blockchain</a:t>
            </a:r>
            <a:endParaRPr lang="en-US" altLang="zh-CN" dirty="0" smtClean="0"/>
          </a:p>
        </p:txBody>
      </p:sp>
    </p:spTree>
    <p:extLst>
      <p:ext uri="{BB962C8B-B14F-4D97-AF65-F5344CB8AC3E}">
        <p14:creationId xmlns:p14="http://schemas.microsoft.com/office/powerpoint/2010/main" val="24065931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2601</TotalTime>
  <Words>2152</Words>
  <Application>Microsoft Macintosh PowerPoint</Application>
  <PresentationFormat>Widescreen</PresentationFormat>
  <Paragraphs>266</Paragraphs>
  <Slides>34</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Calibri</vt:lpstr>
      <vt:lpstr>Cambria Math</vt:lpstr>
      <vt:lpstr>Century Gothic</vt:lpstr>
      <vt:lpstr>DengXian</vt:lpstr>
      <vt:lpstr>Symbol</vt:lpstr>
      <vt:lpstr>Times-Roman</vt:lpstr>
      <vt:lpstr>Wingdings</vt:lpstr>
      <vt:lpstr>宋体</vt:lpstr>
      <vt:lpstr>Arial</vt:lpstr>
      <vt:lpstr>Mesh</vt:lpstr>
      <vt:lpstr>PowerPoint Presentation</vt:lpstr>
      <vt:lpstr>如果女朋友要你的私钥，你该怎么回应她？</vt:lpstr>
      <vt:lpstr>PowerPoint Presentation</vt:lpstr>
      <vt:lpstr>PowerPoint Presentation</vt:lpstr>
      <vt:lpstr>PowerPoint Presentation</vt:lpstr>
      <vt:lpstr>PowerPoint Presentation</vt:lpstr>
      <vt:lpstr>从图灵奖看密码学</vt:lpstr>
      <vt:lpstr>什么样的加密方法是安全的？</vt:lpstr>
      <vt:lpstr>1.1 简单替换密码</vt:lpstr>
      <vt:lpstr>1.2 其他经典加密</vt:lpstr>
      <vt:lpstr>2 对称加密</vt:lpstr>
      <vt:lpstr>2.1 流密码</vt:lpstr>
      <vt:lpstr>2.2 分组密码</vt:lpstr>
      <vt:lpstr>3 非对称加密——公开密钥加密</vt:lpstr>
      <vt:lpstr>3.1非对称加密</vt:lpstr>
      <vt:lpstr>3.2 RSA</vt:lpstr>
      <vt:lpstr>3.2 RSA</vt:lpstr>
      <vt:lpstr>3.3 Diffie-Hellman密钥交换算法</vt:lpstr>
      <vt:lpstr>3.4 椭圆曲线加密</vt:lpstr>
      <vt:lpstr>3.5 PKI公开加密系统基础设施</vt:lpstr>
      <vt:lpstr>4 哈希函数</vt:lpstr>
      <vt:lpstr>4.1 数字签名</vt:lpstr>
      <vt:lpstr>4.2 哈希函数</vt:lpstr>
      <vt:lpstr>5 区块链中的加密</vt:lpstr>
      <vt:lpstr>5.1比特币</vt:lpstr>
      <vt:lpstr>PowerPoint Presentation</vt:lpstr>
      <vt:lpstr>5.1比特币</vt:lpstr>
      <vt:lpstr>5.1比特币</vt:lpstr>
      <vt:lpstr>5.2 EOS</vt:lpstr>
      <vt:lpstr>PowerPoint Presentation</vt:lpstr>
      <vt:lpstr>PowerPoint Presentation</vt:lpstr>
      <vt:lpstr>5.2 EOS</vt:lpstr>
      <vt:lpstr>没提及的密码学主题</vt:lpstr>
      <vt:lpstr>参考资料</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如果女朋友问你的私钥你该怎么回应她？</dc:title>
  <dc:creator>t388</dc:creator>
  <cp:lastModifiedBy>t388</cp:lastModifiedBy>
  <cp:revision>369</cp:revision>
  <dcterms:created xsi:type="dcterms:W3CDTF">2019-03-22T12:24:49Z</dcterms:created>
  <dcterms:modified xsi:type="dcterms:W3CDTF">2019-03-24T13:35:05Z</dcterms:modified>
</cp:coreProperties>
</file>